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7" r:id="rId1"/>
  </p:sldMasterIdLst>
  <p:notesMasterIdLst>
    <p:notesMasterId r:id="rId55"/>
  </p:notesMasterIdLst>
  <p:handoutMasterIdLst>
    <p:handoutMasterId r:id="rId56"/>
  </p:handoutMasterIdLst>
  <p:sldIdLst>
    <p:sldId id="978" r:id="rId2"/>
    <p:sldId id="979" r:id="rId3"/>
    <p:sldId id="980" r:id="rId4"/>
    <p:sldId id="981" r:id="rId5"/>
    <p:sldId id="1029" r:id="rId6"/>
    <p:sldId id="1031" r:id="rId7"/>
    <p:sldId id="984" r:id="rId8"/>
    <p:sldId id="985" r:id="rId9"/>
    <p:sldId id="986" r:id="rId10"/>
    <p:sldId id="987" r:id="rId11"/>
    <p:sldId id="988" r:id="rId12"/>
    <p:sldId id="989" r:id="rId13"/>
    <p:sldId id="990" r:id="rId14"/>
    <p:sldId id="991" r:id="rId15"/>
    <p:sldId id="992" r:id="rId16"/>
    <p:sldId id="993" r:id="rId17"/>
    <p:sldId id="994" r:id="rId18"/>
    <p:sldId id="995" r:id="rId19"/>
    <p:sldId id="996" r:id="rId20"/>
    <p:sldId id="997" r:id="rId21"/>
    <p:sldId id="998" r:id="rId22"/>
    <p:sldId id="999" r:id="rId23"/>
    <p:sldId id="1000" r:id="rId24"/>
    <p:sldId id="1001" r:id="rId25"/>
    <p:sldId id="1002" r:id="rId26"/>
    <p:sldId id="1003" r:id="rId27"/>
    <p:sldId id="1004" r:id="rId28"/>
    <p:sldId id="1032" r:id="rId29"/>
    <p:sldId id="1005" r:id="rId30"/>
    <p:sldId id="1033" r:id="rId31"/>
    <p:sldId id="1006" r:id="rId32"/>
    <p:sldId id="1007" r:id="rId33"/>
    <p:sldId id="1008" r:id="rId34"/>
    <p:sldId id="1009" r:id="rId35"/>
    <p:sldId id="1010" r:id="rId36"/>
    <p:sldId id="1011" r:id="rId37"/>
    <p:sldId id="1012" r:id="rId38"/>
    <p:sldId id="1013" r:id="rId39"/>
    <p:sldId id="1034" r:id="rId40"/>
    <p:sldId id="1015" r:id="rId41"/>
    <p:sldId id="1016" r:id="rId42"/>
    <p:sldId id="1036" r:id="rId43"/>
    <p:sldId id="1018" r:id="rId44"/>
    <p:sldId id="1037" r:id="rId45"/>
    <p:sldId id="1020" r:id="rId46"/>
    <p:sldId id="1021" r:id="rId47"/>
    <p:sldId id="1022" r:id="rId48"/>
    <p:sldId id="1038" r:id="rId49"/>
    <p:sldId id="1039" r:id="rId50"/>
    <p:sldId id="1025" r:id="rId51"/>
    <p:sldId id="1026" r:id="rId52"/>
    <p:sldId id="1040" r:id="rId53"/>
    <p:sldId id="1028" r:id="rId54"/>
  </p:sldIdLst>
  <p:sldSz cx="9144000" cy="6858000" type="screen4x3"/>
  <p:notesSz cx="9926638" cy="6797675"/>
  <p:embeddedFontLst>
    <p:embeddedFont>
      <p:font typeface="나눔바른고딕" pitchFamily="50" charset="-127"/>
      <p:regular r:id="rId57"/>
    </p:embeddedFont>
    <p:embeddedFont>
      <p:font typeface="휴먼고딕" charset="-127"/>
      <p:regular r:id="rId58"/>
    </p:embeddedFont>
    <p:embeddedFont>
      <p:font typeface="HY헤드라인M" pitchFamily="18" charset="-127"/>
      <p:regular r:id="rId59"/>
    </p:embeddedFont>
    <p:embeddedFont>
      <p:font typeface="맑은 고딕" pitchFamily="50" charset="-127"/>
      <p:regular r:id="rId60"/>
      <p:bold r:id="rId6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5465" userDrawn="1">
          <p15:clr>
            <a:srgbClr val="A4A3A4"/>
          </p15:clr>
        </p15:guide>
        <p15:guide id="7" orient="horz" pos="731" userDrawn="1">
          <p15:clr>
            <a:srgbClr val="A4A3A4"/>
          </p15:clr>
        </p15:guide>
        <p15:guide id="19" orient="horz" pos="3974" userDrawn="1">
          <p15:clr>
            <a:srgbClr val="A4A3A4"/>
          </p15:clr>
        </p15:guide>
        <p15:guide id="24" pos="295" userDrawn="1">
          <p15:clr>
            <a:srgbClr val="A4A3A4"/>
          </p15:clr>
        </p15:guide>
        <p15:guide id="25" orient="horz" pos="102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697"/>
    <a:srgbClr val="090993"/>
    <a:srgbClr val="2D0894"/>
    <a:srgbClr val="B10404"/>
    <a:srgbClr val="BFBFBF"/>
    <a:srgbClr val="00897A"/>
    <a:srgbClr val="DFEAF5"/>
    <a:srgbClr val="EEECE1"/>
    <a:srgbClr val="A8A781"/>
    <a:srgbClr val="D5D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5271" autoAdjust="0"/>
  </p:normalViewPr>
  <p:slideViewPr>
    <p:cSldViewPr snapToGrid="0" showGuides="1">
      <p:cViewPr varScale="1">
        <p:scale>
          <a:sx n="107" d="100"/>
          <a:sy n="107" d="100"/>
        </p:scale>
        <p:origin x="-1806" y="-78"/>
      </p:cViewPr>
      <p:guideLst>
        <p:guide orient="horz" pos="731"/>
        <p:guide orient="horz" pos="3974"/>
        <p:guide orient="horz" pos="1026"/>
        <p:guide pos="5465"/>
        <p:guide pos="295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117" d="100"/>
          <a:sy n="117" d="100"/>
        </p:scale>
        <p:origin x="-2112" y="-102"/>
      </p:cViewPr>
      <p:guideLst>
        <p:guide orient="horz" pos="1466"/>
        <p:guide orient="horz" pos="2141"/>
        <p:guide pos="456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1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701" y="4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401D5-2625-4BA3-B2D9-7B4EC09D4103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56327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701" y="6456327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B2711-E6EB-444D-B0DA-38A9EC88E0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470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925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EDD98-F9EC-4F31-B281-48F7FA8B8C96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191" y="3228977"/>
            <a:ext cx="7942263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65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925" y="6456365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85232-98A8-49DB-9508-457E4D9C6A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55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5163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0E19-29A0-4F44-8784-2AF34B859745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609C-DC8B-4743-B8C4-FC7711BEA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0E19-29A0-4F44-8784-2AF34B859745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609C-DC8B-4743-B8C4-FC7711BEA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0E19-29A0-4F44-8784-2AF34B859745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609C-DC8B-4743-B8C4-FC7711BEA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59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제목 및 내용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2000">
              <a:schemeClr val="accent3">
                <a:lumMod val="0"/>
                <a:lumOff val="100000"/>
              </a:schemeClr>
            </a:gs>
            <a:gs pos="100000">
              <a:schemeClr val="bg2">
                <a:lumMod val="97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95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0E19-29A0-4F44-8784-2AF34B859745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609C-DC8B-4743-B8C4-FC7711BEA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0E19-29A0-4F44-8784-2AF34B859745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609C-DC8B-4743-B8C4-FC7711BEA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0E19-29A0-4F44-8784-2AF34B859745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609C-DC8B-4743-B8C4-FC7711BEA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0E19-29A0-4F44-8784-2AF34B859745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609C-DC8B-4743-B8C4-FC7711BEA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0E19-29A0-4F44-8784-2AF34B859745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609C-DC8B-4743-B8C4-FC7711BEA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0E19-29A0-4F44-8784-2AF34B859745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609C-DC8B-4743-B8C4-FC7711BEA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0E19-29A0-4F44-8784-2AF34B859745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609C-DC8B-4743-B8C4-FC7711BEA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0E19-29A0-4F44-8784-2AF34B859745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609C-DC8B-4743-B8C4-FC7711BEA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60E19-29A0-4F44-8784-2AF34B859745}" type="datetimeFigureOut">
              <a:rPr lang="ko-KR" altLang="en-US" smtClean="0"/>
              <a:pPr/>
              <a:t>2023-02-07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609C-DC8B-4743-B8C4-FC7711BEA0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66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/>
          <a:srcRect l="7742" r="5402"/>
          <a:stretch/>
        </p:blipFill>
        <p:spPr>
          <a:xfrm>
            <a:off x="0" y="5187820"/>
            <a:ext cx="9144000" cy="1670180"/>
          </a:xfrm>
          <a:prstGeom prst="rect">
            <a:avLst/>
          </a:prstGeom>
        </p:spPr>
      </p:pic>
      <p:grpSp>
        <p:nvGrpSpPr>
          <p:cNvPr id="2" name="그룹 19"/>
          <p:cNvGrpSpPr/>
          <p:nvPr/>
        </p:nvGrpSpPr>
        <p:grpSpPr>
          <a:xfrm>
            <a:off x="-915909" y="0"/>
            <a:ext cx="768966" cy="1944344"/>
            <a:chOff x="-915909" y="3018"/>
            <a:chExt cx="768966" cy="1944344"/>
          </a:xfrm>
        </p:grpSpPr>
        <p:sp>
          <p:nvSpPr>
            <p:cNvPr id="21" name="직사각형 20"/>
            <p:cNvSpPr/>
            <p:nvPr/>
          </p:nvSpPr>
          <p:spPr>
            <a:xfrm>
              <a:off x="-387188" y="685256"/>
              <a:ext cx="240245" cy="240245"/>
            </a:xfrm>
            <a:prstGeom prst="rect">
              <a:avLst/>
            </a:prstGeom>
            <a:solidFill>
              <a:srgbClr val="008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915909" y="682268"/>
              <a:ext cx="545342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0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897A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point1</a:t>
              </a:r>
              <a:endParaRPr lang="ko-KR" altLang="en-US" sz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897A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-387188" y="1024881"/>
              <a:ext cx="240245" cy="240245"/>
            </a:xfrm>
            <a:prstGeom prst="rect">
              <a:avLst/>
            </a:prstGeom>
            <a:solidFill>
              <a:srgbClr val="C000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915909" y="1021893"/>
              <a:ext cx="545342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0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C0001B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point2</a:t>
              </a:r>
              <a:endParaRPr lang="ko-KR" altLang="en-US" sz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C0001B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-387188" y="345631"/>
              <a:ext cx="240245" cy="240245"/>
            </a:xfrm>
            <a:prstGeom prst="rect">
              <a:avLst/>
            </a:prstGeom>
            <a:solidFill>
              <a:srgbClr val="003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907894" y="342643"/>
              <a:ext cx="537327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0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386E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main2</a:t>
              </a:r>
              <a:endParaRPr lang="ko-KR" altLang="en-US" sz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386E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-387188" y="6006"/>
              <a:ext cx="240245" cy="240245"/>
            </a:xfrm>
            <a:prstGeom prst="rect">
              <a:avLst/>
            </a:prstGeom>
            <a:solidFill>
              <a:srgbClr val="001E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907894" y="3018"/>
              <a:ext cx="537327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0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1E4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main1</a:t>
              </a:r>
              <a:endParaRPr lang="ko-KR" altLang="en-US" sz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1E4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-387188" y="1364506"/>
              <a:ext cx="240245" cy="240245"/>
            </a:xfrm>
            <a:prstGeom prst="rect">
              <a:avLst/>
            </a:prstGeom>
            <a:solidFill>
              <a:srgbClr val="93B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891864" y="1361518"/>
              <a:ext cx="521297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0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93BBDB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back1</a:t>
              </a:r>
              <a:endParaRPr lang="ko-KR" altLang="en-US" sz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3BBDB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-387188" y="1704129"/>
              <a:ext cx="240245" cy="240245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891864" y="1701141"/>
              <a:ext cx="521297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0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EEECE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back2</a:t>
              </a:r>
              <a:endParaRPr lang="ko-KR" altLang="en-US" sz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EECE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01579" y="1911504"/>
            <a:ext cx="8383065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-300" normalizeH="0" baseline="0" noProof="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srgbClr val="00386E">
                        <a:lumMod val="87000"/>
                        <a:lumOff val="13000"/>
                      </a:srgbClr>
                    </a:gs>
                    <a:gs pos="0">
                      <a:srgbClr val="00386E"/>
                    </a:gs>
                  </a:gsLst>
                  <a:lin ang="5400000" scaled="1"/>
                </a:gradFill>
                <a:effectLst/>
                <a:uLnTx/>
                <a:uFillTx/>
                <a:latin typeface="+mn-ea"/>
              </a:rPr>
              <a:t> </a:t>
            </a:r>
            <a:r>
              <a:rPr kumimoji="0" lang="ko-KR" altLang="en-US" sz="4400" b="1" i="0" u="none" strike="noStrike" kern="1200" cap="none" spc="-300" normalizeH="0" baseline="0" noProof="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srgbClr val="00386E">
                        <a:lumMod val="87000"/>
                        <a:lumOff val="13000"/>
                      </a:srgbClr>
                    </a:gs>
                    <a:gs pos="0">
                      <a:srgbClr val="00386E"/>
                    </a:gs>
                  </a:gsLst>
                  <a:lin ang="5400000" scaled="1"/>
                </a:gradFill>
                <a:effectLst/>
                <a:uLnTx/>
                <a:uFillTx/>
                <a:latin typeface="+mn-ea"/>
              </a:rPr>
              <a:t>청탁금지법 </a:t>
            </a:r>
            <a:r>
              <a:rPr lang="ko-KR" altLang="en-US" sz="4400" b="1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srgbClr val="00386E">
                        <a:lumMod val="87000"/>
                        <a:lumOff val="13000"/>
                      </a:srgbClr>
                    </a:gs>
                    <a:gs pos="0">
                      <a:srgbClr val="00386E"/>
                    </a:gs>
                  </a:gsLst>
                  <a:lin ang="5400000" scaled="1"/>
                </a:gradFill>
                <a:latin typeface="+mn-ea"/>
              </a:rPr>
              <a:t>위반신고 접수</a:t>
            </a:r>
            <a:r>
              <a:rPr lang="en-US" altLang="ko-KR" sz="4400" b="1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srgbClr val="00386E">
                        <a:lumMod val="87000"/>
                        <a:lumOff val="13000"/>
                      </a:srgbClr>
                    </a:gs>
                    <a:gs pos="0">
                      <a:srgbClr val="00386E"/>
                    </a:gs>
                  </a:gsLst>
                  <a:lin ang="5400000" scaled="1"/>
                </a:gradFill>
                <a:latin typeface="+mn-ea"/>
              </a:rPr>
              <a:t>·</a:t>
            </a:r>
            <a:r>
              <a:rPr lang="ko-KR" altLang="en-US" sz="4400" b="1" spc="-30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srgbClr val="00386E">
                        <a:lumMod val="87000"/>
                        <a:lumOff val="13000"/>
                      </a:srgbClr>
                    </a:gs>
                    <a:gs pos="0">
                      <a:srgbClr val="00386E"/>
                    </a:gs>
                  </a:gsLst>
                  <a:lin ang="5400000" scaled="1"/>
                </a:gradFill>
                <a:latin typeface="+mn-ea"/>
              </a:rPr>
              <a:t>처리 및 운영현황 작성요령</a:t>
            </a:r>
            <a:endParaRPr kumimoji="0" lang="ko-KR" altLang="en-US" sz="4400" b="0" i="0" u="none" strike="noStrike" kern="1200" cap="none" spc="-30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gradFill>
                <a:gsLst>
                  <a:gs pos="100000">
                    <a:srgbClr val="001E41"/>
                  </a:gs>
                  <a:gs pos="0">
                    <a:srgbClr val="001E41">
                      <a:lumMod val="81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46" name="직사각형 45"/>
          <p:cNvSpPr/>
          <p:nvPr/>
        </p:nvSpPr>
        <p:spPr>
          <a:xfrm rot="10800000"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직사각형 48"/>
          <p:cNvSpPr/>
          <p:nvPr/>
        </p:nvSpPr>
        <p:spPr>
          <a:xfrm>
            <a:off x="0" y="0"/>
            <a:ext cx="9144000" cy="126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95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 운영현황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07136"/>
              </p:ext>
            </p:extLst>
          </p:nvPr>
        </p:nvGraphicFramePr>
        <p:xfrm>
          <a:off x="281473" y="969314"/>
          <a:ext cx="8489303" cy="2501674"/>
        </p:xfrm>
        <a:graphic>
          <a:graphicData uri="http://schemas.openxmlformats.org/drawingml/2006/table">
            <a:tbl>
              <a:tblPr/>
              <a:tblGrid>
                <a:gridCol w="893877"/>
                <a:gridCol w="3813900"/>
                <a:gridCol w="3781526"/>
              </a:tblGrid>
              <a:tr h="28327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연번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기관유형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기관명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183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작성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요령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헌법기관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중앙행정기관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광역자치단체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기초자치단체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광역의회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기초의회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교육청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공직유관단체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학교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학교법인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언론사 중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목록에서 선택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기초자치단체는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반드시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광역명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+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기관명으로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제출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t"/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t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서울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종로구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소속기관 현황은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별도제출하지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않고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본부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본청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현황에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포함하여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953557"/>
              </p:ext>
            </p:extLst>
          </p:nvPr>
        </p:nvGraphicFramePr>
        <p:xfrm>
          <a:off x="281472" y="3692298"/>
          <a:ext cx="8498633" cy="2409922"/>
        </p:xfrm>
        <a:graphic>
          <a:graphicData uri="http://schemas.openxmlformats.org/drawingml/2006/table">
            <a:tbl>
              <a:tblPr/>
              <a:tblGrid>
                <a:gridCol w="2709709"/>
                <a:gridCol w="2894462"/>
                <a:gridCol w="2894462"/>
              </a:tblGrid>
              <a:tr h="4225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공직자등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현황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(‘22.12.31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기준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청탁금지법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교육횟수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청탁금지법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상담횟수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87420">
                <a:tc>
                  <a:txBody>
                    <a:bodyPr/>
                    <a:lstStyle/>
                    <a:p>
                      <a:pPr algn="ctr" fontAlgn="t">
                        <a:buFont typeface="Arial" charset="0"/>
                        <a:buNone/>
                      </a:pPr>
                      <a:r>
                        <a:rPr lang="en-US" altLang="ko-KR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2022.12.31</a:t>
                      </a:r>
                      <a:r>
                        <a:rPr lang="en-US" altLang="ko-KR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기준 </a:t>
                      </a:r>
                      <a:endParaRPr lang="en-US" altLang="ko-KR" sz="1100" b="1" i="0" u="none" strike="noStrike" kern="1200" dirty="0" smtClean="0">
                        <a:solidFill>
                          <a:srgbClr val="0000CC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청탁금지법 적용대상에 해당하는 </a:t>
                      </a:r>
                      <a:endParaRPr lang="en-US" altLang="ko-KR" sz="1100" b="1" i="0" u="none" strike="noStrike" kern="1200" dirty="0" smtClean="0">
                        <a:solidFill>
                          <a:srgbClr val="0000CC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kern="1200" dirty="0" err="1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공직자등의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 정원</a:t>
                      </a:r>
                      <a:endParaRPr lang="en-US" altLang="ko-KR" sz="1100" b="1" i="0" u="none" strike="noStrike" kern="1200" dirty="0" smtClean="0">
                        <a:solidFill>
                          <a:srgbClr val="0000CC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/>
                      </a:r>
                      <a:b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</a:br>
                      <a:r>
                        <a:rPr lang="en-US" altLang="ko-KR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정원 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파악이 어려운 경우 </a:t>
                      </a:r>
                      <a:r>
                        <a:rPr lang="ko-KR" altLang="en-US" sz="1100" b="1" i="0" u="none" strike="noStrike" kern="1200" dirty="0" err="1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현원으로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기재</a:t>
                      </a:r>
                      <a:endParaRPr lang="en-US" altLang="ko-KR" sz="1100" b="1" i="0" u="none" strike="noStrike" kern="1200" dirty="0" smtClean="0">
                        <a:solidFill>
                          <a:srgbClr val="0000CC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ko-KR" sz="1100" b="1" i="0" u="none" strike="noStrike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숫자만 기재</a:t>
                      </a:r>
                      <a:r>
                        <a:rPr lang="en-US" altLang="ko-KR" sz="1100" b="1" i="0" u="none" strike="noStrike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/>
                      </a:r>
                      <a:b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</a:b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* 청탁금지법 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조제</a:t>
                      </a:r>
                      <a:r>
                        <a:rPr lang="en-US" altLang="ko-KR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호에 따른 </a:t>
                      </a:r>
                      <a:endParaRPr lang="en-US" altLang="ko-KR" sz="1100" b="1" i="0" u="none" strike="noStrike" kern="1200" dirty="0" smtClean="0">
                        <a:solidFill>
                          <a:srgbClr val="0000CC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kern="1200" dirty="0" err="1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공직자등이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 누락되지 않도록 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주의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Arial" charset="0"/>
                        <a:buNone/>
                      </a:pPr>
                      <a:r>
                        <a:rPr lang="en-US" altLang="ko-KR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2022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년 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연간</a:t>
                      </a:r>
                      <a:r>
                        <a:rPr lang="en-US" altLang="ko-KR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2022.1.1</a:t>
                      </a:r>
                      <a:r>
                        <a:rPr lang="en-US" altLang="ko-KR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.~12.31.) </a:t>
                      </a:r>
                      <a:endParaRPr lang="en-US" altLang="ko-KR" sz="1100" b="1" i="0" u="none" strike="noStrike" kern="1200" dirty="0" smtClean="0">
                        <a:solidFill>
                          <a:srgbClr val="0000CC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기관에서 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주관하여 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실시한 </a:t>
                      </a:r>
                      <a:endParaRPr lang="en-US" altLang="ko-KR" sz="1100" b="1" i="0" u="none" strike="noStrike" kern="1200" dirty="0" smtClean="0">
                        <a:solidFill>
                          <a:srgbClr val="0000CC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청탁금지법 교육횟수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/>
                      </a:r>
                      <a:b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</a:b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/>
                      </a:r>
                      <a:b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</a:b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* 소속기관이 있는 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경우 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소속기관 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교육횟수를 합산하여 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숫자만 기재</a:t>
                      </a:r>
                      <a:b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</a:b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/>
                      </a:r>
                      <a:b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</a:b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지방</a:t>
                      </a:r>
                      <a:r>
                        <a:rPr lang="en-US" altLang="ko-KR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광역</a:t>
                      </a:r>
                      <a:r>
                        <a:rPr lang="en-US" altLang="ko-KR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기초</a:t>
                      </a:r>
                      <a:r>
                        <a:rPr lang="en-US" altLang="ko-KR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의회의 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경우 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의장이 </a:t>
                      </a:r>
                      <a:endParaRPr lang="en-US" altLang="ko-KR" sz="1100" b="1" i="0" u="none" strike="noStrike" kern="1200" dirty="0" smtClean="0">
                        <a:solidFill>
                          <a:srgbClr val="0000CC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주관하여 실시한 </a:t>
                      </a:r>
                      <a:endParaRPr lang="en-US" altLang="ko-KR" sz="1100" b="1" i="0" u="none" strike="noStrike" kern="1200" dirty="0" smtClean="0">
                        <a:solidFill>
                          <a:srgbClr val="0000CC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교육횟수 기재</a:t>
                      </a:r>
                      <a:endParaRPr lang="ko-KR" altLang="en-US" sz="1100" b="1" i="0" u="none" strike="noStrike" kern="1200" dirty="0">
                        <a:solidFill>
                          <a:srgbClr val="0000CC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2022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년 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연간</a:t>
                      </a:r>
                      <a:r>
                        <a:rPr lang="en-US" altLang="ko-KR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2022.1.1</a:t>
                      </a:r>
                      <a:r>
                        <a:rPr lang="en-US" altLang="ko-KR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.~12.31.) </a:t>
                      </a:r>
                      <a:br>
                        <a:rPr lang="en-US" altLang="ko-KR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</a:b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청탁방지담당관이 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소속직원과 </a:t>
                      </a:r>
                      <a:endParaRPr lang="en-US" altLang="ko-KR" sz="1100" b="1" i="0" u="none" strike="noStrike" kern="1200" dirty="0" smtClean="0">
                        <a:solidFill>
                          <a:srgbClr val="0000CC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실시한 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상담횟수</a:t>
                      </a:r>
                      <a:b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</a:b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/>
                      </a:r>
                      <a:b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</a:b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* 소속기관이 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있는 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경우 소속기관 </a:t>
                      </a:r>
                      <a:r>
                        <a:rPr lang="ko-KR" altLang="en-US" sz="1100" b="1" i="0" u="none" strike="noStrike" kern="1200" dirty="0" smtClean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상담횟수를 합산하여 </a:t>
                      </a:r>
                      <a:r>
                        <a:rPr lang="ko-KR" altLang="en-US" sz="1100" b="1" i="0" u="none" strike="noStrike" kern="1200" dirty="0">
                          <a:solidFill>
                            <a:srgbClr val="0000CC"/>
                          </a:solidFill>
                          <a:latin typeface="맑은 고딕"/>
                          <a:ea typeface="+mn-ea"/>
                          <a:cs typeface="+mn-cs"/>
                        </a:rPr>
                        <a:t>숫자만 기재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 운영현황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97237"/>
              </p:ext>
            </p:extLst>
          </p:nvPr>
        </p:nvGraphicFramePr>
        <p:xfrm>
          <a:off x="277764" y="967792"/>
          <a:ext cx="8511672" cy="2155540"/>
        </p:xfrm>
        <a:graphic>
          <a:graphicData uri="http://schemas.openxmlformats.org/drawingml/2006/table">
            <a:tbl>
              <a:tblPr/>
              <a:tblGrid>
                <a:gridCol w="3457868"/>
                <a:gridCol w="2526902"/>
                <a:gridCol w="2526902"/>
              </a:tblGrid>
              <a:tr h="291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청탁금지법 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상담내역 공개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청탁금지법 위반행위 공개여부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52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658427">
                <a:tc>
                  <a:txBody>
                    <a:bodyPr/>
                    <a:lstStyle/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공개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비공개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해당없음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중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공개할 경우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공개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위치 작성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공개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외부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공개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내부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공개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내외부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),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비공개 등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상담실적이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없는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경우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해당없음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공개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비공개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해당없음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중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선택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* 부정청탁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위반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사례와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관련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홈페이지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청렴포털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등을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통해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외부에 공개하고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있는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경우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공개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‘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선택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t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* 위반사례가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없는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경우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해당없음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‘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선택</a:t>
                      </a:r>
                      <a:endParaRPr lang="ko-KR" altLang="en-US" sz="1100" b="1" i="0" u="none" strike="noStrike" dirty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공개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비공개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해당없음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중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선택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t"/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*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금품수수 위반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사례와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관련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홈페이지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청렴포털 등을 통해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외부에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공개하고 있는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경우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공개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’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선택</a:t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위반사례가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없는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경우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해당없음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’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선택</a:t>
                      </a:r>
                    </a:p>
                  </a:txBody>
                  <a:tcPr marL="9416" marR="9416" marT="9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43205"/>
              </p:ext>
            </p:extLst>
          </p:nvPr>
        </p:nvGraphicFramePr>
        <p:xfrm>
          <a:off x="283027" y="3343851"/>
          <a:ext cx="8506411" cy="2888999"/>
        </p:xfrm>
        <a:graphic>
          <a:graphicData uri="http://schemas.openxmlformats.org/drawingml/2006/table">
            <a:tbl>
              <a:tblPr/>
              <a:tblGrid>
                <a:gridCol w="2113944"/>
                <a:gridCol w="2272122"/>
                <a:gridCol w="1145781"/>
                <a:gridCol w="1975591"/>
                <a:gridCol w="998973"/>
              </a:tblGrid>
              <a:tr h="2577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청탁방지담당관 현황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업무담당자 현황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259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부서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직위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성명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연락처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8637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234" marR="7234" marT="72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smtClean="0">
                          <a:solidFill>
                            <a:srgbClr val="0000CC"/>
                          </a:solidFill>
                          <a:latin typeface="맑은 고딕"/>
                        </a:rPr>
                        <a:t>작성요령 </a:t>
                      </a:r>
                      <a: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및 </a:t>
                      </a:r>
                      <a:b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  예시는 </a:t>
                      </a:r>
                      <a:endParaRPr lang="en-US" altLang="ko-KR" sz="1100" b="1" i="0" u="none" strike="noStrike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mtClean="0">
                          <a:solidFill>
                            <a:srgbClr val="0000CC"/>
                          </a:solidFill>
                          <a:latin typeface="맑은 고딕"/>
                        </a:rPr>
                        <a:t>제출시 </a:t>
                      </a:r>
                      <a:endParaRPr lang="en-US" altLang="ko-KR" sz="1100" b="1" i="0" u="none" strike="noStrike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mtClean="0">
                          <a:solidFill>
                            <a:srgbClr val="0000CC"/>
                          </a:solidFill>
                          <a:latin typeface="맑은 고딕"/>
                        </a:rPr>
                        <a:t>삭제</a:t>
                      </a:r>
                      <a:endParaRPr lang="ko-KR" altLang="en-US" sz="11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234" marR="7234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 운영현황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 위반신고 현황 </a:t>
            </a:r>
            <a:r>
              <a:rPr lang="ko-KR" altLang="en-US" sz="2400" b="1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총괄표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3" y="1162975"/>
            <a:ext cx="9153053" cy="537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68918"/>
              </p:ext>
            </p:extLst>
          </p:nvPr>
        </p:nvGraphicFramePr>
        <p:xfrm>
          <a:off x="283033" y="980992"/>
          <a:ext cx="8525065" cy="3029351"/>
        </p:xfrm>
        <a:graphic>
          <a:graphicData uri="http://schemas.openxmlformats.org/drawingml/2006/table">
            <a:tbl>
              <a:tblPr/>
              <a:tblGrid>
                <a:gridCol w="735281"/>
                <a:gridCol w="3615830"/>
                <a:gridCol w="4173954"/>
              </a:tblGrid>
              <a:tr h="34395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연번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기관유형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접수기관명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8539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smtClean="0">
                          <a:solidFill>
                            <a:srgbClr val="0000CC"/>
                          </a:solidFill>
                          <a:latin typeface="맑은 고딕"/>
                        </a:rPr>
                        <a:t>작성</a:t>
                      </a:r>
                      <a:endParaRPr lang="en-US" altLang="ko-KR" sz="1100" b="1" i="0" u="none" strike="noStrike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mtClean="0">
                          <a:solidFill>
                            <a:srgbClr val="0000CC"/>
                          </a:solidFill>
                          <a:latin typeface="맑은 고딕"/>
                        </a:rPr>
                        <a:t>요령</a:t>
                      </a:r>
                      <a:endParaRPr lang="en-US" altLang="ko-KR" sz="11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헌법기관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중앙행정기관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광역자치단체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기초자치단체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광역의회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기초의회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교육청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공직유관단체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학교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학교법인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언론사 중 </a:t>
                      </a:r>
                      <a:b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목록에서 선택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위반신고를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접수한 기관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또는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위반사건을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이첩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통보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받은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기관명을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기재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XX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시가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행안부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또는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경찰청으로부터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위반행위를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통보받아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법원에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과태료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부과요청한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경우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'XX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로 제출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기초자치단체는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광역명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+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기관명으로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제출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예시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서울 종로구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 위반신고 현황 </a:t>
            </a:r>
            <a:r>
              <a:rPr lang="ko-KR" altLang="en-US" sz="2400" b="1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총괄표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835910"/>
              </p:ext>
            </p:extLst>
          </p:nvPr>
        </p:nvGraphicFramePr>
        <p:xfrm>
          <a:off x="283033" y="869025"/>
          <a:ext cx="8609044" cy="5214534"/>
        </p:xfrm>
        <a:graphic>
          <a:graphicData uri="http://schemas.openxmlformats.org/drawingml/2006/table">
            <a:tbl>
              <a:tblPr/>
              <a:tblGrid>
                <a:gridCol w="1435775"/>
                <a:gridCol w="1435775"/>
                <a:gridCol w="1435775"/>
                <a:gridCol w="1435775"/>
                <a:gridCol w="1435775"/>
                <a:gridCol w="1430169"/>
              </a:tblGrid>
              <a:tr h="20783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 접수현황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건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13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(3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(3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외부강의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7142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공통사항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각 현황의 소계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일치여부를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확인할 것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1200" b="1" i="0" u="sng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신고 접수현황은 접수건수</a:t>
                      </a:r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b="1" i="0" u="sng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기관 조치현황 </a:t>
                      </a:r>
                      <a:r>
                        <a:rPr lang="en-US" altLang="ko-KR" sz="1200" b="1" i="0" u="sng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· </a:t>
                      </a:r>
                      <a:r>
                        <a:rPr lang="ko-KR" altLang="en-US" sz="1200" b="1" i="0" u="sng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수사재판 결과 </a:t>
                      </a:r>
                      <a:r>
                        <a:rPr lang="en-US" altLang="ko-KR" sz="1200" b="1" i="0" u="sng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· </a:t>
                      </a:r>
                      <a:r>
                        <a:rPr lang="ko-KR" altLang="en-US" sz="1200" b="1" i="0" u="sng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징계결과 등은 명수</a:t>
                      </a:r>
                      <a:r>
                        <a:rPr lang="en-US" altLang="ko-KR" sz="1200" b="1" i="0" u="sng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200" b="1" i="0" u="sng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인원수</a:t>
                      </a:r>
                      <a:r>
                        <a:rPr lang="en-US" altLang="ko-KR" sz="1200" b="1" i="0" u="sng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r>
                        <a:rPr lang="ko-KR" altLang="en-US" sz="1200" b="1" i="0" u="sng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를 기준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으로 작성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* 기관 조치현황은 신고와 관련된 행위자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전원에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대한 조치현황을 기재</a:t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부정청탁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금품수수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외부강의 위반 신고현황 양식의 각 열에 기재된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행위자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수와 일치되게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작성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1)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공직자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명이 제공자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명으로부터 받은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금품등을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즉시 반환하고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지체없이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신고하여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기관에서 조사중인 경우 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제공자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수수자에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대해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조사중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금품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2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명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으로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기재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l" fontAlgn="ctr"/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2)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공직자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명이 제공자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명으로부터 받은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금품등을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즉시 반환하고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지체없이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신고하여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기관 조사결과 제공자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명에 대해 과태료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부과요청한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경우  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제공자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과태료 통보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금품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1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수수자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종결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금품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1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명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으로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기재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* 외부강의 접수현황은 </a:t>
                      </a:r>
                      <a:r>
                        <a:rPr lang="ko-KR" altLang="en-US" sz="1100" b="1" i="0" u="none" strike="noStrike" dirty="0">
                          <a:solidFill>
                            <a:srgbClr val="0033CC"/>
                          </a:solidFill>
                          <a:latin typeface="맑은 고딕"/>
                        </a:rPr>
                        <a:t>정상적인 외부강의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33CC"/>
                          </a:solidFill>
                          <a:latin typeface="맑은 고딕"/>
                        </a:rPr>
                        <a:t>신고</a:t>
                      </a:r>
                      <a:r>
                        <a:rPr lang="en-US" altLang="ko-KR" sz="1100" b="1" i="0" u="none" strike="noStrike" dirty="0">
                          <a:solidFill>
                            <a:srgbClr val="0033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33CC"/>
                          </a:solidFill>
                          <a:latin typeface="맑은 고딕"/>
                        </a:rPr>
                        <a:t>사전사후신고의무 위반신고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33CC"/>
                          </a:solidFill>
                          <a:latin typeface="맑은 고딕"/>
                        </a:rPr>
                        <a:t>현황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33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33CC"/>
                          </a:solidFill>
                          <a:latin typeface="맑은 고딕"/>
                        </a:rPr>
                        <a:t>작성 불필요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33CC"/>
                          </a:solidFill>
                          <a:latin typeface="맑은 고딕"/>
                        </a:rPr>
                        <a:t>!!)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33CC"/>
                          </a:solidFill>
                          <a:latin typeface="맑은 고딕"/>
                        </a:rPr>
                        <a:t>이 </a:t>
                      </a:r>
                      <a:r>
                        <a:rPr lang="ko-KR" altLang="en-US" sz="1100" b="1" i="0" u="none" strike="noStrike" dirty="0">
                          <a:solidFill>
                            <a:srgbClr val="0033CC"/>
                          </a:solidFill>
                          <a:latin typeface="맑은 고딕"/>
                        </a:rPr>
                        <a:t>아닌 </a:t>
                      </a:r>
                      <a:endParaRPr lang="en-US" altLang="ko-KR" sz="1100" b="1" i="0" u="none" strike="noStrike" dirty="0" smtClean="0">
                        <a:solidFill>
                          <a:srgbClr val="0033CC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 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초과사례금 신고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반환의무 위반현황을 작성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!!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타기관으로부터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이첩받은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사건의 경우 자진신고 여부를 확인하여 분류하되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신고자보호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등의 사유로 자진신고여부를 확인할 수 없을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경우에는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'3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로 분류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수사기관으로부터 과태료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부과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징계 부과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를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위해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통보받은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경우는 접수현황에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포함시키되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단순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사건개시통보를 받은 경우는 수사기관에서 신고현황을 제출할 사항이므로 신고접수 현황에서 제외할 것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소속기관 현황은 본부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본청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현황에 포함하여 제출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 위반신고 현황 </a:t>
            </a:r>
            <a:r>
              <a:rPr lang="ko-KR" altLang="en-US" sz="2400" b="1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총괄표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53876"/>
              </p:ext>
            </p:extLst>
          </p:nvPr>
        </p:nvGraphicFramePr>
        <p:xfrm>
          <a:off x="278209" y="1033104"/>
          <a:ext cx="8511235" cy="1644871"/>
        </p:xfrm>
        <a:graphic>
          <a:graphicData uri="http://schemas.openxmlformats.org/drawingml/2006/table">
            <a:tbl>
              <a:tblPr/>
              <a:tblGrid>
                <a:gridCol w="840617"/>
                <a:gridCol w="434766"/>
                <a:gridCol w="488272"/>
                <a:gridCol w="461639"/>
                <a:gridCol w="488272"/>
                <a:gridCol w="470063"/>
                <a:gridCol w="470970"/>
                <a:gridCol w="390617"/>
                <a:gridCol w="461639"/>
                <a:gridCol w="427195"/>
                <a:gridCol w="511679"/>
                <a:gridCol w="511679"/>
                <a:gridCol w="511679"/>
                <a:gridCol w="511679"/>
                <a:gridCol w="511679"/>
                <a:gridCol w="511679"/>
                <a:gridCol w="507111"/>
              </a:tblGrid>
              <a:tr h="245280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조치현황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1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조사중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수사의뢰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 통보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타기관이첩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82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기관에서 </a:t>
                      </a:r>
                      <a:endParaRPr lang="en-US" altLang="ko-KR" sz="1100" b="1" i="0" u="none" strike="noStrike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mtClean="0">
                          <a:solidFill>
                            <a:srgbClr val="0000CC"/>
                          </a:solidFill>
                          <a:latin typeface="맑은 고딕"/>
                        </a:rPr>
                        <a:t>처리한 </a:t>
                      </a:r>
                      <a: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현황 작성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신고 접수에 따라 </a:t>
                      </a:r>
                      <a:endParaRPr lang="en-US" altLang="ko-KR" sz="1100" b="1" i="0" u="none" strike="noStrike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mtClean="0">
                          <a:solidFill>
                            <a:srgbClr val="0000CC"/>
                          </a:solidFill>
                          <a:latin typeface="맑은 고딕"/>
                        </a:rPr>
                        <a:t>조사중인 </a:t>
                      </a:r>
                      <a: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인원수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수사  의뢰 및          과태료  통보     인원수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수사기관에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수사의뢰한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인원수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법원에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과태료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부과요청한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인원수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타 기관에 이첩한 경우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소속기관에서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조사결과 종결한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인원수 혹은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  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 등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후  종결한 인원수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청탁금지법 위반신고 현황 총괄표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96902"/>
              </p:ext>
            </p:extLst>
          </p:nvPr>
        </p:nvGraphicFramePr>
        <p:xfrm>
          <a:off x="278211" y="2861926"/>
          <a:ext cx="8520551" cy="2027314"/>
        </p:xfrm>
        <a:graphic>
          <a:graphicData uri="http://schemas.openxmlformats.org/drawingml/2006/table">
            <a:tbl>
              <a:tblPr/>
              <a:tblGrid>
                <a:gridCol w="841538"/>
                <a:gridCol w="512239"/>
                <a:gridCol w="512239"/>
                <a:gridCol w="512239"/>
                <a:gridCol w="512239"/>
                <a:gridCol w="512239"/>
                <a:gridCol w="512239"/>
                <a:gridCol w="512239"/>
                <a:gridCol w="512239"/>
                <a:gridCol w="512239"/>
                <a:gridCol w="512239"/>
                <a:gridCol w="512239"/>
                <a:gridCol w="512239"/>
                <a:gridCol w="512239"/>
                <a:gridCol w="512239"/>
                <a:gridCol w="507667"/>
              </a:tblGrid>
              <a:tr h="179012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수사재판 결과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85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수사중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재판중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과태료부과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형사처벌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62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1354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법원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수사기관에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과태료부과요청 및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수사의뢰한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현황 작성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과태료부과요청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수사의뢰한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건에 따라 수사중인 인원수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과태료부과요청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수사의뢰한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건에 따라 재판중인 인원수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법원에서 위반자에 대해 과태료 부과한 인원수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법원에서 위반자에 대해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선고유예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집행유예 포함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한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인원수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기소유예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불기소처분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무죄판결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과태료불처벌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결정 등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수사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재판 결과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종결된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인원수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66511" y="5088778"/>
          <a:ext cx="8541586" cy="1209386"/>
        </p:xfrm>
        <a:graphic>
          <a:graphicData uri="http://schemas.openxmlformats.org/drawingml/2006/table">
            <a:tbl>
              <a:tblPr/>
              <a:tblGrid>
                <a:gridCol w="1194329"/>
                <a:gridCol w="1194329"/>
                <a:gridCol w="1194329"/>
                <a:gridCol w="2655250"/>
                <a:gridCol w="2303349"/>
              </a:tblGrid>
              <a:tr h="2483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징계결과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864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징계부가금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부과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742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49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징계처분 인원수 작성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징계부가금이 부과된 인원수 작성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작성요령 및 예시는 </a:t>
                      </a:r>
                      <a:b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제출시 삭제할 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위반 신고현황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0933"/>
            <a:ext cx="9144000" cy="558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40968"/>
              </p:ext>
            </p:extLst>
          </p:nvPr>
        </p:nvGraphicFramePr>
        <p:xfrm>
          <a:off x="284207" y="995784"/>
          <a:ext cx="8523891" cy="5311710"/>
        </p:xfrm>
        <a:graphic>
          <a:graphicData uri="http://schemas.openxmlformats.org/drawingml/2006/table">
            <a:tbl>
              <a:tblPr/>
              <a:tblGrid>
                <a:gridCol w="1180609"/>
                <a:gridCol w="1633491"/>
                <a:gridCol w="1630232"/>
                <a:gridCol w="1811274"/>
                <a:gridCol w="1194938"/>
                <a:gridCol w="1073347"/>
              </a:tblGrid>
              <a:tr h="41416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사건연번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행위자 연번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기관유형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접수기관명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신고유형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신고일자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975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작성요령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0" indent="0" algn="ctr" fontAlgn="ctr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동일한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marL="0" indent="0" algn="ctr" fontAlgn="ctr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사건의 경우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연번을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하나로 통일할 것 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* 위반신고 </a:t>
                      </a:r>
                      <a:r>
                        <a:rPr lang="ko-KR" altLang="en-US" sz="1100" b="1" i="0" u="none" strike="noStrike" dirty="0" err="1">
                          <a:solidFill>
                            <a:srgbClr val="FF0000"/>
                          </a:solidFill>
                          <a:latin typeface="맑은 고딕"/>
                        </a:rPr>
                        <a:t>한건에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두가지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 이상 조치상황이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있는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경우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조치현황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및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수사재판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결과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처분이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무거운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순서로 작성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수사의뢰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과태료통보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타기관이첩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조사중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종결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과태료부과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재판중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수사중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종결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작성요령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청탁금지법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위반행위자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자진신고자 및 피신고자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에 대하여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연번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을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예시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자진신고에 해당하며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동일 사건에 피신고자가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위반행위자 총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일 경우 </a:t>
                      </a:r>
                    </a:p>
                    <a:p>
                      <a:pPr algn="ctr" fontAlgn="ctr"/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예시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1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헌법기관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중앙행정기관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광역자치단체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.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기초자치단체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.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광역의회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기초의회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교육청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공직유관단체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학교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학교법인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언론사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중 선택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위반신고를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접수한 기관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또는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위반사건을 이첩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통보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받은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기관명을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기재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</a:t>
                      </a:r>
                      <a:r>
                        <a:rPr lang="en-US" altLang="ko-KR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도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시가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행안부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또는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경찰청으로로부터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위반행위를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통보받아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법원에 과태료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부과요청한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경우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 </a:t>
                      </a:r>
                      <a:r>
                        <a:rPr lang="en-US" altLang="ko-KR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도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로 제출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기초자치단체는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광역명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+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기관명으로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제출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소속기관 현황은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본부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본청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현황에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포함하여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제출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자신고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중 선택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*위반행위를 </a:t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감사부서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등에서 자체적발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한 경우 </a:t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에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포함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타기관으로부터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이첩받은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사건의 경우 자진신고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여부를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확인하여 분류하되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신고자보호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등의 사유로 자진신고여부를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확인할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수 없을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경우에는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'3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로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신고접수된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날짜 선택 </a:t>
                      </a:r>
                    </a:p>
                    <a:p>
                      <a:pPr algn="ctr" fontAlgn="ctr"/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YYYY-MM-DD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양식</a:t>
                      </a:r>
                    </a:p>
                    <a:p>
                      <a:pPr algn="ctr" fontAlgn="ctr"/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예시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2022-07-01</a:t>
                      </a:r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위반 신고현황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위반 신고현황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604957"/>
              </p:ext>
            </p:extLst>
          </p:nvPr>
        </p:nvGraphicFramePr>
        <p:xfrm>
          <a:off x="283028" y="1011658"/>
          <a:ext cx="8525069" cy="5249183"/>
        </p:xfrm>
        <a:graphic>
          <a:graphicData uri="http://schemas.openxmlformats.org/drawingml/2006/table">
            <a:tbl>
              <a:tblPr/>
              <a:tblGrid>
                <a:gridCol w="4839182"/>
                <a:gridCol w="1266296"/>
                <a:gridCol w="1169912"/>
                <a:gridCol w="1249679"/>
              </a:tblGrid>
              <a:tr h="3918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사건내용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청탁자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등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청탁자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등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소속기관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청탁유형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573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신고내용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-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신고자가 신고서에 작성한 일시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장소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내용 등을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작성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*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타기관으로부터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통보받은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경우 통보한 기관 표시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확인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처리내용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-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청탁방지담당관이 신고내용에 따라 조사 및 처리한 결과를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작성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l" fontAlgn="ctr"/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marL="0" indent="0" algn="l" fontAlgn="ctr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 * 사건내용은 다수인을 기재하지 않고 반드시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열에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명의 위반사실을 작성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indent="0" algn="l" fontAlgn="ctr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 * 하나의 사건에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여러명의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행위자가 있는 경우 사건 내용이 동일하더라도  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indent="0" algn="l" fontAlgn="ctr">
                        <a:buFont typeface="Arial" charset="0"/>
                        <a:buNone/>
                      </a:pP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  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셀 병합 절대 금지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!!!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* 실명을 기재하지 않고 기호로 선택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최초청탁자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중간청탁자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직무수행자로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구분하여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가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를 통해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C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에게 심판결과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관련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부정청탁을 하여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C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가 해당 직무를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수행한 경우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최초청탁자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A,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중간청탁자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B,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직무수행자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C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로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중간청탁자가 없는 경우 생략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*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열에 다수인을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기재하지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않고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반드시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명씩 작성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기관명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작성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5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조제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항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1~14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호 중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청탁의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주요 내용에 해당하는 부정청탁유형을 선택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1092" y="2374644"/>
            <a:ext cx="7109927" cy="348498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ko-KR" altLang="en-US" sz="2200" b="1" dirty="0" smtClean="0"/>
              <a:t>붙임  </a:t>
            </a:r>
            <a:r>
              <a:rPr lang="en-US" altLang="ko-KR" sz="2200" b="1" dirty="0" smtClean="0"/>
              <a:t>1. </a:t>
            </a:r>
            <a:r>
              <a:rPr lang="ko-KR" altLang="en-US" sz="2200" b="1" dirty="0" smtClean="0"/>
              <a:t>청탁금지법 운영현황</a:t>
            </a:r>
            <a:endParaRPr lang="en-US" altLang="ko-KR" sz="2200" b="1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563889"/>
            <a:ext cx="8229600" cy="1227589"/>
          </a:xfrm>
        </p:spPr>
        <p:txBody>
          <a:bodyPr>
            <a:normAutofit fontScale="90000"/>
          </a:bodyPr>
          <a:lstStyle/>
          <a:p>
            <a:pPr>
              <a:lnSpc>
                <a:spcPct val="134000"/>
              </a:lnSpc>
            </a:pPr>
            <a:r>
              <a:rPr lang="ko-KR" altLang="en-US" sz="2800" dirty="0" smtClean="0"/>
              <a:t>             </a:t>
            </a:r>
            <a:r>
              <a:rPr lang="ko-KR" altLang="en-US" sz="2000" dirty="0" smtClean="0"/>
              <a:t>국민권익위원회 </a:t>
            </a:r>
            <a:r>
              <a:rPr lang="ko-KR" altLang="en-US" sz="2000" dirty="0" err="1" smtClean="0"/>
              <a:t>청탁금지제도과</a:t>
            </a:r>
            <a:r>
              <a:rPr lang="en-US" altLang="ko-KR" sz="2000" dirty="0" smtClean="0"/>
              <a:t>-133~4(2023. 1. 31.)</a:t>
            </a:r>
            <a:r>
              <a:rPr lang="ko-KR" altLang="en-US" sz="2000" dirty="0" smtClean="0"/>
              <a:t>호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700" b="1" dirty="0" smtClean="0">
                <a:latin typeface="+mj-ea"/>
              </a:rPr>
              <a:t>청탁금지법 위반신고 접수</a:t>
            </a:r>
            <a:r>
              <a:rPr lang="en-US" altLang="ko-KR" sz="2700" b="1" dirty="0" smtClean="0">
                <a:latin typeface="+mj-ea"/>
              </a:rPr>
              <a:t>·</a:t>
            </a:r>
            <a:r>
              <a:rPr lang="ko-KR" altLang="en-US" sz="2700" b="1" dirty="0" smtClean="0">
                <a:latin typeface="+mj-ea"/>
              </a:rPr>
              <a:t>처리 및 운영현황 제출 요청</a:t>
            </a:r>
            <a:endParaRPr lang="ko-KR" alt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55490" y="2803846"/>
            <a:ext cx="7121979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70000"/>
              </a:lnSpc>
              <a:buNone/>
            </a:pPr>
            <a:r>
              <a:rPr lang="en-US" altLang="ko-KR" sz="2200" b="1" dirty="0" smtClean="0"/>
              <a:t>2. </a:t>
            </a:r>
            <a:r>
              <a:rPr lang="ko-KR" altLang="en-US" sz="2200" b="1" dirty="0" smtClean="0"/>
              <a:t>청탁금지법 위반신고 현황 </a:t>
            </a:r>
            <a:r>
              <a:rPr lang="ko-KR" altLang="en-US" sz="2200" b="1" dirty="0" err="1" smtClean="0"/>
              <a:t>총괄표</a:t>
            </a:r>
            <a:endParaRPr lang="en-US" altLang="ko-KR" sz="2200" b="1" dirty="0" smtClean="0"/>
          </a:p>
          <a:p>
            <a:pPr marL="514350" indent="-514350">
              <a:lnSpc>
                <a:spcPct val="170000"/>
              </a:lnSpc>
            </a:pPr>
            <a:r>
              <a:rPr lang="en-US" altLang="ko-KR" sz="2200" b="1" dirty="0" smtClean="0"/>
              <a:t>3. </a:t>
            </a:r>
            <a:r>
              <a:rPr lang="ko-KR" altLang="en-US" sz="2200" b="1" dirty="0" smtClean="0"/>
              <a:t>부정청탁 위반 신고현황</a:t>
            </a:r>
            <a:endParaRPr lang="en-US" altLang="ko-KR" sz="2200" b="1" dirty="0" smtClean="0"/>
          </a:p>
          <a:p>
            <a:pPr marL="514350" indent="-514350">
              <a:lnSpc>
                <a:spcPct val="170000"/>
              </a:lnSpc>
            </a:pPr>
            <a:r>
              <a:rPr lang="en-US" altLang="ko-KR" sz="2200" b="1" dirty="0" smtClean="0"/>
              <a:t>4. </a:t>
            </a:r>
            <a:r>
              <a:rPr lang="ko-KR" altLang="en-US" sz="2200" b="1" dirty="0" smtClean="0"/>
              <a:t>금품수수 위반 신고현황</a:t>
            </a:r>
            <a:endParaRPr lang="en-US" altLang="ko-KR" sz="2200" b="1" dirty="0" smtClean="0"/>
          </a:p>
          <a:p>
            <a:pPr marL="514350" indent="-514350">
              <a:lnSpc>
                <a:spcPct val="170000"/>
              </a:lnSpc>
            </a:pPr>
            <a:r>
              <a:rPr lang="en-US" altLang="ko-KR" sz="2200" b="1" dirty="0" smtClean="0"/>
              <a:t>5. </a:t>
            </a:r>
            <a:r>
              <a:rPr lang="ko-KR" altLang="en-US" sz="2200" b="1" dirty="0" smtClean="0"/>
              <a:t>외부강의 위반 신고현황</a:t>
            </a:r>
            <a:endParaRPr lang="en-US" altLang="ko-KR" sz="2200" b="1" dirty="0" smtClean="0"/>
          </a:p>
          <a:p>
            <a:pPr marL="514350" indent="-514350">
              <a:lnSpc>
                <a:spcPct val="170000"/>
              </a:lnSpc>
            </a:pPr>
            <a:r>
              <a:rPr lang="en-US" altLang="ko-KR" sz="2200" b="1" dirty="0" smtClean="0"/>
              <a:t>6. </a:t>
            </a:r>
            <a:r>
              <a:rPr lang="ko-KR" altLang="en-US" sz="2200" b="1" dirty="0"/>
              <a:t>청탁금지법 위반신고 접수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처리 및 운영현황 </a:t>
            </a:r>
            <a:r>
              <a:rPr lang="ko-KR" altLang="en-US" sz="2200" b="1" dirty="0" smtClean="0"/>
              <a:t>작성 </a:t>
            </a:r>
            <a:endParaRPr lang="en-US" altLang="ko-KR" sz="2200" b="1" dirty="0" smtClean="0"/>
          </a:p>
          <a:p>
            <a:pPr marL="514350" indent="-514350">
              <a:lnSpc>
                <a:spcPct val="17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</a:t>
            </a:r>
            <a:r>
              <a:rPr lang="ko-KR" altLang="en-US" sz="2200" b="1" dirty="0" smtClean="0"/>
              <a:t>관련 주요 </a:t>
            </a:r>
            <a:r>
              <a:rPr lang="ko-KR" altLang="en-US" sz="2200" b="1" dirty="0"/>
              <a:t>질의 및 </a:t>
            </a:r>
            <a:r>
              <a:rPr lang="ko-KR" altLang="en-US" sz="2200" b="1" dirty="0" smtClean="0"/>
              <a:t>유의사항</a:t>
            </a:r>
            <a:endParaRPr lang="en-US" altLang="ko-KR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위반 신고현황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105695"/>
              </p:ext>
            </p:extLst>
          </p:nvPr>
        </p:nvGraphicFramePr>
        <p:xfrm>
          <a:off x="293691" y="948644"/>
          <a:ext cx="8523739" cy="3293628"/>
        </p:xfrm>
        <a:graphic>
          <a:graphicData uri="http://schemas.openxmlformats.org/drawingml/2006/table">
            <a:tbl>
              <a:tblPr/>
              <a:tblGrid>
                <a:gridCol w="2000935"/>
                <a:gridCol w="2553419"/>
                <a:gridCol w="1357446"/>
                <a:gridCol w="1562470"/>
                <a:gridCol w="1049469"/>
              </a:tblGrid>
              <a:tr h="1877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조치현황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제재현황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7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수사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재판 결과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징역</a:t>
                      </a:r>
                      <a:r>
                        <a:rPr lang="en-US" altLang="ko-K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벌금</a:t>
                      </a:r>
                      <a:r>
                        <a:rPr lang="en-US" altLang="ko-K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과태료 </a:t>
                      </a:r>
                      <a:r>
                        <a:rPr lang="ko-KR" altLang="en-US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부과년도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상세 제재 수위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사건번호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26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조사중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수사의뢰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과태료부과요청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타기관이첩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종결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자체종결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조사종결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후 종결 포함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))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중 선택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*벌칙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과태료부과요청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수사   의뢰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과 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를 함께 조치한 기관의 경우 벌칙 적용 기준으로 작성</a:t>
                      </a:r>
                      <a:endParaRPr lang="ko-KR" altLang="en-US" sz="1100" b="1" i="0" u="none" strike="noStrike" dirty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수사중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형사재판중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징역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징역 및 벌금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90993"/>
                          </a:solidFill>
                          <a:latin typeface="+mn-lt"/>
                        </a:rPr>
                        <a:t>벌금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과태료재판중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과태료 부과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종결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기소유예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불기소처분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불처분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불처벌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무죄판결 등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해당없음</a:t>
                      </a:r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중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*기관조치 결과가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조사중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종결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타기관이첩인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경우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해당없음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과태료 </a:t>
                      </a:r>
                      <a:endParaRPr lang="en-US" altLang="ko-KR" sz="1100" b="1" i="0" u="none" strike="noStrike" baseline="0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baseline="0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부과년도를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해당사항 없을 경우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baseline="0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해당없음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  <a:endParaRPr lang="en-US" altLang="ko-KR" sz="1100" b="1" i="0" u="none" strike="noStrike" dirty="0" smtClean="0">
                        <a:solidFill>
                          <a:srgbClr val="090993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90993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과태료 </a:t>
                      </a:r>
                      <a:endParaRPr lang="en-US" altLang="ko-KR" sz="1100" b="1" i="0" u="none" strike="noStrike" baseline="0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부과에 대한 상세 수위 표기</a:t>
                      </a:r>
                      <a:endParaRPr lang="en-US" altLang="ko-KR" sz="1100" b="1" i="0" u="none" strike="noStrike" dirty="0" smtClean="0">
                        <a:solidFill>
                          <a:srgbClr val="090993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90993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법원 사건번호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작성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수원지방법원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2022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고합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150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수원지방법원</a:t>
                      </a:r>
                      <a:b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2022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21</a:t>
                      </a:r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12464"/>
              </p:ext>
            </p:extLst>
          </p:nvPr>
        </p:nvGraphicFramePr>
        <p:xfrm>
          <a:off x="300218" y="4214851"/>
          <a:ext cx="8524186" cy="2370726"/>
        </p:xfrm>
        <a:graphic>
          <a:graphicData uri="http://schemas.openxmlformats.org/drawingml/2006/table">
            <a:tbl>
              <a:tblPr/>
              <a:tblGrid>
                <a:gridCol w="2469615"/>
                <a:gridCol w="2343705"/>
                <a:gridCol w="2218915"/>
                <a:gridCol w="1491951"/>
              </a:tblGrid>
              <a:tr h="1716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행정처분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현황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60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징계부가금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처분년도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징계부가금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부과 유무 및 수위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81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조사중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징계요청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훈계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주의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경고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불문경고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견책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감봉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정직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강등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해임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파면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해당없음</a:t>
                      </a:r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중 선택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* 징계의결 후 이의신청에 따라 소청 심사과정 중인 사안의 경우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당초 징계의결 수위를 기준으로 작성</a:t>
                      </a:r>
                      <a:endParaRPr lang="en-US" altLang="ko-KR" sz="1100" b="1" i="0" u="none" strike="noStrike" dirty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징계부가금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처분년도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징계부가금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부과 유무 및 부과    수위를 선택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해당사항  없을 경우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             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해당없음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                                         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작성요령 및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예시는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제출시 삭제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금품수수 위반 신고현황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667"/>
            <a:ext cx="9134947" cy="55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금품수수 위반 신고현황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4101"/>
              </p:ext>
            </p:extLst>
          </p:nvPr>
        </p:nvGraphicFramePr>
        <p:xfrm>
          <a:off x="284207" y="995784"/>
          <a:ext cx="8523891" cy="5311710"/>
        </p:xfrm>
        <a:graphic>
          <a:graphicData uri="http://schemas.openxmlformats.org/drawingml/2006/table">
            <a:tbl>
              <a:tblPr/>
              <a:tblGrid>
                <a:gridCol w="1180609"/>
                <a:gridCol w="1633491"/>
                <a:gridCol w="1630232"/>
                <a:gridCol w="1811274"/>
                <a:gridCol w="1194938"/>
                <a:gridCol w="1073347"/>
              </a:tblGrid>
              <a:tr h="41416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사건연번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행위자 연번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기관유형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접수기관명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신고유형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신고일자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975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작성요령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0" indent="0" algn="ctr" fontAlgn="ctr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동일한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marL="0" indent="0" algn="ctr" fontAlgn="ctr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사건의 경우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연번을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하나로 통일할 것 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* 위반신고 </a:t>
                      </a:r>
                      <a:r>
                        <a:rPr lang="ko-KR" altLang="en-US" sz="1100" b="1" i="0" u="none" strike="noStrike" dirty="0" err="1">
                          <a:solidFill>
                            <a:srgbClr val="FF0000"/>
                          </a:solidFill>
                          <a:latin typeface="맑은 고딕"/>
                        </a:rPr>
                        <a:t>한건에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두가지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 이상 조치상황이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있는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경우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조치현황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및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수사재판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결과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처분이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무거운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순서로 작성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수사의뢰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과태료통보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타기관이첩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조사중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종결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과태료부과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재판중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맑은 고딕"/>
                        </a:rPr>
                        <a:t>수사중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종결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작성요령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청탁금지법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위반행위자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자진신고자 및 피신고자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에 대하여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연번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을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예시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자진신고에 해당하며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동일 사건에 피신고자가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위반행위자 총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명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일 경우 </a:t>
                      </a:r>
                    </a:p>
                    <a:p>
                      <a:pPr algn="ctr" fontAlgn="ctr"/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예시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1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헌법기관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중앙행정기관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광역자치단체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.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기초자치단체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.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광역의회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기초의회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교육청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공직유관단체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학교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학교법인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언론사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중 선택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위반신고를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접수한 기관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또는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위반사건을 이첩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통보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받은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기관명을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기재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</a:t>
                      </a:r>
                      <a:r>
                        <a:rPr lang="en-US" altLang="ko-KR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도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시가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행안부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또는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경찰청으로로부터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위반행위를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통보받아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법원에 과태료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부과요청한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경우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 </a:t>
                      </a:r>
                      <a:r>
                        <a:rPr lang="en-US" altLang="ko-KR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도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로 제출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기초자치단체는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광역명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+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기관명으로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제출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소속기관 현황은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본부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본청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현황에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포함하여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제출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자신고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중 선택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*위반행위를 </a:t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감사부서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등에서 자체적발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한 경우 </a:t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에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포함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타기관으로부터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이첩받은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사건의 경우 자진신고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여부를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확인하여 분류하되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신고자보호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등의 사유로 자진신고여부를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확인할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수 없을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경우에는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'3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로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신고접수된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날짜 선택 </a:t>
                      </a:r>
                    </a:p>
                    <a:p>
                      <a:pPr algn="ctr" fontAlgn="ctr"/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YYYY-MM-DD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양식</a:t>
                      </a:r>
                    </a:p>
                    <a:p>
                      <a:pPr algn="ctr" fontAlgn="ctr"/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예시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2022-07-01</a:t>
                      </a:r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금품수수 위반 신고현황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819472"/>
              </p:ext>
            </p:extLst>
          </p:nvPr>
        </p:nvGraphicFramePr>
        <p:xfrm>
          <a:off x="292359" y="995151"/>
          <a:ext cx="8543731" cy="4957779"/>
        </p:xfrm>
        <a:graphic>
          <a:graphicData uri="http://schemas.openxmlformats.org/drawingml/2006/table">
            <a:tbl>
              <a:tblPr/>
              <a:tblGrid>
                <a:gridCol w="4848808"/>
                <a:gridCol w="1231641"/>
                <a:gridCol w="1074058"/>
                <a:gridCol w="1389224"/>
              </a:tblGrid>
              <a:tr h="4273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사건내용</a:t>
                      </a:r>
                    </a:p>
                  </a:txBody>
                  <a:tcPr marL="7434" marR="7434" marT="7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제공자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b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수수자</a:t>
                      </a:r>
                    </a:p>
                  </a:txBody>
                  <a:tcPr marL="7434" marR="7434" marT="7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제공자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수수자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소속기관</a:t>
                      </a:r>
                    </a:p>
                  </a:txBody>
                  <a:tcPr marL="7434" marR="7434" marT="7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수수금액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천원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7434" marR="7434" marT="7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303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신고내용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-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신고자가 신고서를 통해 신고한 금품수수 주체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일시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장소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내용 등을 작성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*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타기관으로부터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통보받은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경우 통보한 기관 표시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확인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처리내용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-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청탁방지담당관이 신고내용에 따라 조사 및 처리한 결과를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작성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l" fontAlgn="ctr"/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marL="0" indent="0" algn="l" fontAlgn="ctr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* 사건내용은 다수인을 기재하지 않고 반드시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열에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명의 위반사실을 작성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indent="0" algn="l" fontAlgn="ctr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* 하나의 사건에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여러명의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행위자가 있는 경우 사건 내용이 동일하더라도  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indent="0" algn="l" fontAlgn="ctr">
                        <a:buFont typeface="Arial" charset="0"/>
                        <a:buNone/>
                      </a:pP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 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셀 병합 절대 금지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!!!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marL="7434" marR="7434" marT="7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 typeface="Arial" pitchFamily="34" charset="0"/>
                        <a:buChar char="•"/>
                      </a:pP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실명을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기재하지 않고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기호로 선택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*제공자와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수수자를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구분하여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A(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수수자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B(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제공자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C(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제공자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D(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제공자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E(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제공자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*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열에 다수인을 기재하지 않고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,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반드시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명씩 작성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434" marR="7434" marT="7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*제공자가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공직자등이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아닌 경우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양벌규정을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적용받는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법인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또는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단체명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작성</a:t>
                      </a:r>
                    </a:p>
                  </a:txBody>
                  <a:tcPr marL="7434" marR="7434" marT="7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*금액단위를 정확히 확인하여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숫자만 작성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: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천원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’)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*정확한 금액확인이 어려운 경우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추산액으로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작성하고 추산내용을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비고에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별도 작성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*수수자 행만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수수금액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작성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,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제공자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행은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공란으로 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제출</a:t>
                      </a:r>
                    </a:p>
                  </a:txBody>
                  <a:tcPr marL="7434" marR="7434" marT="7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금품수수 위반 신고현황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6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852417"/>
              </p:ext>
            </p:extLst>
          </p:nvPr>
        </p:nvGraphicFramePr>
        <p:xfrm>
          <a:off x="300394" y="1009290"/>
          <a:ext cx="8535697" cy="4853079"/>
        </p:xfrm>
        <a:graphic>
          <a:graphicData uri="http://schemas.openxmlformats.org/drawingml/2006/table">
            <a:tbl>
              <a:tblPr/>
              <a:tblGrid>
                <a:gridCol w="1350853"/>
                <a:gridCol w="1447060"/>
                <a:gridCol w="1296140"/>
                <a:gridCol w="639192"/>
                <a:gridCol w="585926"/>
                <a:gridCol w="967666"/>
                <a:gridCol w="852256"/>
                <a:gridCol w="781235"/>
                <a:gridCol w="615369"/>
              </a:tblGrid>
              <a:tr h="2202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기관조치현황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제재현황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행정처분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현황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8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수사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재판 결과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징역</a:t>
                      </a:r>
                      <a:r>
                        <a:rPr lang="en-US" altLang="ko-K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벌금</a:t>
                      </a:r>
                      <a:r>
                        <a:rPr lang="en-US" altLang="ko-KR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과태료 </a:t>
                      </a:r>
                      <a:r>
                        <a:rPr lang="ko-KR" altLang="en-US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부과년도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상세 제재   수위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사건번호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 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부가금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en-US" altLang="ko-KR" sz="11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처분년도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징계부가금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부과 유무 및 수위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2202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조사중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수사의뢰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과태료부과요청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타기관이첩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종결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자체종결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조사종결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후 종결 포함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))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중 선택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*벌칙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과태료부과   요청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수사 의뢰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과 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를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함께 조치한 기관의 경우 벌칙 적용 기준으로 작성</a:t>
                      </a:r>
                      <a:endParaRPr lang="ko-KR" altLang="en-US" sz="1100" b="1" i="0" u="none" strike="noStrike" dirty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수사중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형사재판중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징역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징역 및 벌금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90993"/>
                          </a:solidFill>
                          <a:latin typeface="+mn-lt"/>
                        </a:rPr>
                        <a:t>벌금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과태료재판중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과태료 부과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종결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기소유예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불기소처분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불처분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불처벌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무죄판결 등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해당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없음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중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*기관조치 결과가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조사중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종결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타기관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이첩인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경우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해당없음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과태료 </a:t>
                      </a:r>
                      <a:endParaRPr lang="en-US" altLang="ko-KR" sz="1100" b="1" i="0" u="none" strike="noStrike" baseline="0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baseline="0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부과년도를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해당사항 없을 경우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baseline="0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해당없음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  <a:endParaRPr lang="en-US" altLang="ko-KR" sz="1100" b="1" i="0" u="none" strike="noStrike" dirty="0" smtClean="0">
                        <a:solidFill>
                          <a:srgbClr val="090993"/>
                        </a:solidFill>
                        <a:latin typeface="+mn-lt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과태료 </a:t>
                      </a:r>
                      <a:endParaRPr lang="en-US" altLang="ko-KR" sz="1100" b="1" i="0" u="none" strike="noStrike" baseline="0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부과에 </a:t>
                      </a:r>
                      <a:endParaRPr lang="en-US" altLang="ko-KR" sz="1100" b="1" i="0" u="none" strike="noStrike" baseline="0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대한 상세 수위 표기</a:t>
                      </a:r>
                      <a:endParaRPr lang="en-US" altLang="ko-KR" sz="1100" b="1" i="0" u="none" strike="noStrike" dirty="0" smtClean="0">
                        <a:solidFill>
                          <a:srgbClr val="090993"/>
                        </a:solidFill>
                        <a:latin typeface="+mn-lt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법원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사건번호  작성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수원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지방법원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고합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150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수원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지방법원</a:t>
                      </a:r>
                      <a:b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21</a:t>
                      </a:r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조사중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징계요청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훈계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주의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경고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불문경고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견책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감봉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정직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강등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해임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파면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해당없음</a:t>
                      </a:r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중 선택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* 징계의결 후 이의신청에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따라 소청 심사과정 중인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사안의 경우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당초 징계의결 수위를 기준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으로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작성</a:t>
                      </a:r>
                      <a:endParaRPr lang="en-US" altLang="ko-KR" sz="1100" b="1" i="0" u="none" strike="noStrike" dirty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부가금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처분년도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징계부가금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부과 유무 및 부과    수위를 선택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해당사항  없을 경우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             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해당없음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  선택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외부강의 위반 신고현황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49"/>
            <a:ext cx="9144000" cy="481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외부강의 위반 신고현황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5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787879"/>
              </p:ext>
            </p:extLst>
          </p:nvPr>
        </p:nvGraphicFramePr>
        <p:xfrm>
          <a:off x="297227" y="993710"/>
          <a:ext cx="8529533" cy="4525963"/>
        </p:xfrm>
        <a:graphic>
          <a:graphicData uri="http://schemas.openxmlformats.org/drawingml/2006/table">
            <a:tbl>
              <a:tblPr/>
              <a:tblGrid>
                <a:gridCol w="1089077"/>
                <a:gridCol w="1960578"/>
                <a:gridCol w="3076398"/>
                <a:gridCol w="1201740"/>
                <a:gridCol w="1201740"/>
              </a:tblGrid>
              <a:tr h="35778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연번</a:t>
                      </a:r>
                    </a:p>
                  </a:txBody>
                  <a:tcPr marL="8945" marR="8945" marT="8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접수기관 유형</a:t>
                      </a:r>
                    </a:p>
                  </a:txBody>
                  <a:tcPr marL="8945" marR="8945" marT="8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접수기관명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945" marR="8945" marT="8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신고유형</a:t>
                      </a:r>
                    </a:p>
                  </a:txBody>
                  <a:tcPr marL="8945" marR="8945" marT="8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신고일자</a:t>
                      </a:r>
                    </a:p>
                  </a:txBody>
                  <a:tcPr marL="8945" marR="8945" marT="8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681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작성요령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     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발생한 신고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사건에 대하여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연번을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8945" marR="8945" marT="8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헌법기관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중앙행정기관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광역자치단체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.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기초자치단체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.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광역의회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기초의회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교육청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공직유관단체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학교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학교법인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언론사 </a:t>
                      </a:r>
                      <a:b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중 선택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marL="8945" marR="8945" marT="8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위반신고를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접수한 기관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또는 위반사건을 이첩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통보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받은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기관명을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기재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XX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시가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행안부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또는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경찰청으로로부터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 위반행위를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통보받아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법원에 과태료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부과요청한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경우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'XX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로 제출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기초자치단체는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Char char="•"/>
                      </a:pP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광역명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+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기관명으로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제출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예시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경기도 수원시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소속기관 현황은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본부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본청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현황에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포함하여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제출</a:t>
                      </a:r>
                    </a:p>
                  </a:txBody>
                  <a:tcPr marL="8945" marR="8945" marT="8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자신고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중 선택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*위반행위를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감사부서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등에서 자체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적발 한 경우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에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포함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타기관으로부터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이첩받은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사건의 경우 자진신고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여부를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확인하여 분류하되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CC"/>
                          </a:solidFill>
                          <a:latin typeface="맑은 고딕"/>
                        </a:rPr>
                        <a:t>신고자보호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 등의 사유로 자진신고여부를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확인할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수 없을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경우에는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'3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'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로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8945" marR="8945" marT="8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신고접수된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날짜 선택 </a:t>
                      </a:r>
                    </a:p>
                    <a:p>
                      <a:pPr algn="ctr" fontAlgn="ctr"/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YYYY-MM-DD  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양식</a:t>
                      </a:r>
                    </a:p>
                    <a:p>
                      <a:pPr algn="ctr" fontAlgn="ctr"/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예시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2022-07-01</a:t>
                      </a:r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marL="8945" marR="8945" marT="8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57102"/>
              </p:ext>
            </p:extLst>
          </p:nvPr>
        </p:nvGraphicFramePr>
        <p:xfrm>
          <a:off x="301690" y="1006702"/>
          <a:ext cx="8543730" cy="5394097"/>
        </p:xfrm>
        <a:graphic>
          <a:graphicData uri="http://schemas.openxmlformats.org/drawingml/2006/table">
            <a:tbl>
              <a:tblPr/>
              <a:tblGrid>
                <a:gridCol w="4806674"/>
                <a:gridCol w="1087163"/>
                <a:gridCol w="959634"/>
                <a:gridCol w="1690259"/>
              </a:tblGrid>
              <a:tr h="6413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사건내용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초과사례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금액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천원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 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피신고자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소속기관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신고유형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52733">
                <a:tc>
                  <a:txBody>
                    <a:bodyPr/>
                    <a:lstStyle/>
                    <a:p>
                      <a:pPr marL="0" indent="0" algn="l" fontAlgn="ctr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*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외부강의 위반 신고현황은 정상적인 외부강의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신고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사전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사후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신고의무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위반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현황이 아닌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초과사례금 신고</a:t>
                      </a:r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반환의무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위반 신고현황을 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작성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ㅇ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강의일자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: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ㅇ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강의시간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: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ㅇ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요청기관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: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맑은 고딕"/>
                        </a:rPr>
                        <a:t>ㅇ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위반내용 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: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* 사건내용은 다수인을 기재하지 않고 반드시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열에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명의 위반사실을 작성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indent="0" algn="l" fontAlgn="ctr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* 하나의 사건에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여러명의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행위자가 있는 경우 사건 내용이 동일하더라도  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indent="0" algn="l" fontAlgn="ctr">
                        <a:buFont typeface="Arial" charset="0"/>
                        <a:buNone/>
                      </a:pP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 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셀 병합 절대 금지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!!!</a:t>
                      </a:r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</a:b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*대통령령으로 정하는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금액을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초과하는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사례금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반환대상 금액</a:t>
                      </a: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을 작성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초과사례금 신고의무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초과사례금 반환의무</a:t>
                      </a:r>
                      <a: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초과사례금 신고반환의무 중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b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/>
                      </a:r>
                      <a:b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* 초과사례금 신고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·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반환  의무 위반현황 작성 필요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!!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정상적인 외부강의 신고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사전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·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사후신고 의무 위반 현황 작성은 불필요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!!</a:t>
                      </a:r>
                      <a:endParaRPr lang="ko-KR" altLang="en-US" sz="1100" b="1" i="0" u="none" strike="noStrike" dirty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7066" marR="7066" marT="7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외부강의 위반 신고현황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9053" y="663846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173383" y="141426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400" b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외부강의 위반 신고현황</a:t>
            </a:r>
            <a:endParaRPr lang="ko-KR" altLang="en-US" sz="24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281854"/>
              </p:ext>
            </p:extLst>
          </p:nvPr>
        </p:nvGraphicFramePr>
        <p:xfrm>
          <a:off x="286658" y="976544"/>
          <a:ext cx="8552578" cy="5139850"/>
        </p:xfrm>
        <a:graphic>
          <a:graphicData uri="http://schemas.openxmlformats.org/drawingml/2006/table">
            <a:tbl>
              <a:tblPr/>
              <a:tblGrid>
                <a:gridCol w="965093"/>
                <a:gridCol w="807868"/>
                <a:gridCol w="736847"/>
                <a:gridCol w="985421"/>
                <a:gridCol w="763480"/>
                <a:gridCol w="1201071"/>
                <a:gridCol w="1147805"/>
                <a:gridCol w="1104182"/>
                <a:gridCol w="840811"/>
              </a:tblGrid>
              <a:tr h="369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기관 조치현황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제재현황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행정처분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현황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과태료 </a:t>
                      </a:r>
                      <a:endParaRPr lang="en-US" altLang="ko-KR" sz="11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재판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결과</a:t>
                      </a: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</a:t>
                      </a:r>
                      <a:endParaRPr lang="en-US" altLang="ko-KR" sz="11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부과년도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상세 제재 수위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사건번호</a:t>
                      </a: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징계부가금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en-US" altLang="ko-KR" sz="11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처분년도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징계부가금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부과 유무 및    수위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598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조사중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과태료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부과요청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종결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자체종결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조사종결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후 종결 포함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))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중 선택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* 위반사항이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과태료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부과대상에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해당하지 </a:t>
                      </a: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않는 경우 종결로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선택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과태료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재판중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과태료 부과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종결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과태료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불처벌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불처분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결정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중 선택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과태료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부과년도를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    선택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해당사항 없을 경우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해당없음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smtClean="0">
                          <a:solidFill>
                            <a:srgbClr val="0000CC"/>
                          </a:solidFill>
                          <a:latin typeface="+mn-lt"/>
                        </a:rPr>
                        <a:t>과태료 </a:t>
                      </a:r>
                      <a:endParaRPr lang="en-US" altLang="ko-KR" sz="1100" b="1" i="0" u="none" strike="noStrike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mtClean="0">
                          <a:solidFill>
                            <a:srgbClr val="0000CC"/>
                          </a:solidFill>
                          <a:latin typeface="+mn-lt"/>
                        </a:rPr>
                        <a:t>부과에 대한  상세 수위 표기</a:t>
                      </a:r>
                      <a:endParaRPr lang="ko-KR" altLang="en-US" sz="1100" b="1" i="0" u="none" strike="noStrike" dirty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법원 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사건번호  작성</a:t>
                      </a:r>
                      <a:b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/>
                      </a:r>
                      <a:b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예시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b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수원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지방법원</a:t>
                      </a:r>
                      <a:b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</a:b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21</a:t>
                      </a:r>
                    </a:p>
                    <a:p>
                      <a:pPr algn="ctr" fontAlgn="ctr"/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조사중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징계요청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훈계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주의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경고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불문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경고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견책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감봉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정직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강등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해임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징계완료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파면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), </a:t>
                      </a: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해당없음</a:t>
                      </a:r>
                      <a:endParaRPr lang="ko-KR" altLang="en-US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중 선택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marL="0" indent="0" algn="ctr" fontAlgn="ctr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*징계의결 후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indent="0" algn="ctr" fontAlgn="ctr">
                        <a:buFont typeface="Arial" charset="0"/>
                        <a:buNone/>
                      </a:pP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이의신청에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따라 소청 심사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과정 중인 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사안의 경우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당초 징계의결 수위를 기준으로 작성</a:t>
                      </a:r>
                      <a:endParaRPr lang="en-US" altLang="ko-KR" sz="1100" b="1" i="0" u="none" strike="noStrike" dirty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징계</a:t>
                      </a:r>
                      <a:endParaRPr lang="en-US" altLang="ko-KR" sz="1100" b="1" i="0" u="none" strike="noStrike" dirty="0" smtClean="0">
                        <a:solidFill>
                          <a:srgbClr val="0000CC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부가금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처분년도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징계부가금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부과 유무 및 부과    수위를 선택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해당사항 없을 경우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CC"/>
                          </a:solidFill>
                          <a:latin typeface="+mn-lt"/>
                        </a:rPr>
                        <a:t>해당없음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 선택</a:t>
                      </a:r>
                    </a:p>
                  </a:txBody>
                  <a:tcPr marL="7922" marR="7922" marT="7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작성요령 및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예시는 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제출시 삭제</a:t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</a:br>
                      <a:endParaRPr lang="ko-KR" altLang="en-US" sz="11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8032" marR="8032" marT="8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1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781" y="372862"/>
            <a:ext cx="7735077" cy="6090082"/>
          </a:xfrm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ko-KR" altLang="en-US" sz="2400" b="1" dirty="0" smtClean="0"/>
              <a:t>신고현황 작성대상 기간 유의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(‘16.9.28~’22.12.31,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누적</a:t>
            </a:r>
            <a:r>
              <a:rPr lang="en-US" altLang="ko-KR" sz="2400" b="1" dirty="0" smtClean="0"/>
              <a:t>)</a:t>
            </a:r>
          </a:p>
          <a:p>
            <a:pPr marL="0" lvl="0" indent="0" fontAlgn="base">
              <a:buNone/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☞ 기존에 기 제출했던 신고현황이 누락되지 않도록 부탁드림 </a:t>
            </a:r>
            <a:endParaRPr lang="en-US" altLang="ko-KR" sz="2400" b="1" dirty="0" smtClean="0"/>
          </a:p>
          <a:p>
            <a:pPr marL="0" indent="0">
              <a:buNone/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기관 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청탁금지법 </a:t>
            </a:r>
            <a:r>
              <a:rPr lang="ko-KR" altLang="en-US" sz="2400" b="1" dirty="0">
                <a:solidFill>
                  <a:srgbClr val="FF0000"/>
                </a:solidFill>
              </a:rPr>
              <a:t>위반신고 접수 처리 현황이 없을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경우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붙임 </a:t>
            </a:r>
            <a:r>
              <a:rPr lang="en-US" altLang="ko-KR" sz="2400" b="1" dirty="0" smtClean="0"/>
              <a:t>1 </a:t>
            </a:r>
            <a:r>
              <a:rPr lang="ko-KR" altLang="en-US" sz="2400" b="1" dirty="0" smtClean="0"/>
              <a:t>청탁금지법 운영 현황은 제출하되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붙임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2~5</a:t>
            </a:r>
            <a:r>
              <a:rPr lang="ko-KR" altLang="en-US" sz="2400" b="1" dirty="0">
                <a:solidFill>
                  <a:srgbClr val="FF0000"/>
                </a:solidFill>
              </a:rPr>
              <a:t>는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제출하지 않고 </a:t>
            </a:r>
            <a:r>
              <a:rPr lang="ko-KR" altLang="en-US" sz="2400" b="1" dirty="0" smtClean="0">
                <a:solidFill>
                  <a:srgbClr val="051697"/>
                </a:solidFill>
              </a:rPr>
              <a:t>공문에 해당사항 없음으로 표기</a:t>
            </a:r>
            <a:endParaRPr lang="en-US" altLang="ko-KR" sz="2400" b="1" dirty="0" smtClean="0">
              <a:solidFill>
                <a:srgbClr val="051697"/>
              </a:solidFill>
            </a:endParaRPr>
          </a:p>
          <a:p>
            <a:pPr marL="0" lvl="0" indent="0" fontAlgn="base">
              <a:buNone/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붙임 </a:t>
            </a:r>
            <a:r>
              <a:rPr lang="en-US" altLang="ko-KR" sz="2400" b="1" dirty="0" smtClean="0"/>
              <a:t>2 </a:t>
            </a:r>
            <a:r>
              <a:rPr lang="ko-KR" altLang="en-US" sz="2400" b="1" dirty="0" smtClean="0"/>
              <a:t>위반신고현황 </a:t>
            </a:r>
            <a:r>
              <a:rPr lang="ko-KR" altLang="en-US" sz="2400" b="1" dirty="0" err="1" smtClean="0"/>
              <a:t>총괄표에서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기관조치현황 </a:t>
            </a:r>
            <a:r>
              <a:rPr lang="ko-KR" altLang="en-US" sz="2400" b="1" dirty="0">
                <a:solidFill>
                  <a:srgbClr val="FF0000"/>
                </a:solidFill>
              </a:rPr>
              <a:t>내 수사의뢰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과태료 통보 인원의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합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소계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과 </a:t>
            </a:r>
            <a:r>
              <a:rPr lang="ko-KR" altLang="en-US" sz="2400" b="1" dirty="0">
                <a:solidFill>
                  <a:srgbClr val="FF0000"/>
                </a:solidFill>
              </a:rPr>
              <a:t>수사재판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결과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err="1">
                <a:solidFill>
                  <a:srgbClr val="FF0000"/>
                </a:solidFill>
              </a:rPr>
              <a:t>수사중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err="1">
                <a:solidFill>
                  <a:srgbClr val="FF0000"/>
                </a:solidFill>
              </a:rPr>
              <a:t>재판중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과태료부과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형사처벌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종결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인원의 합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소계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이 </a:t>
            </a:r>
            <a:r>
              <a:rPr lang="ko-KR" altLang="en-US" sz="2400" b="1" dirty="0" smtClean="0">
                <a:solidFill>
                  <a:srgbClr val="090993"/>
                </a:solidFill>
              </a:rPr>
              <a:t>일치하여야 함</a:t>
            </a:r>
            <a:r>
              <a:rPr lang="ko-KR" altLang="en-US" sz="2400" b="1" dirty="0" smtClean="0"/>
              <a:t>을 유의</a:t>
            </a:r>
            <a:endParaRPr lang="en-US" altLang="ko-KR" sz="2400" b="1" dirty="0" smtClean="0"/>
          </a:p>
          <a:p>
            <a:pPr lvl="0" fontAlgn="base"/>
            <a:endParaRPr lang="en-US" altLang="ko-KR" sz="2400" b="1" dirty="0" smtClean="0"/>
          </a:p>
          <a:p>
            <a:pPr lvl="0" fontAlgn="base">
              <a:lnSpc>
                <a:spcPct val="120000"/>
              </a:lnSpc>
            </a:pPr>
            <a:r>
              <a:rPr lang="ko-KR" altLang="en-US" sz="2400" b="1" dirty="0" smtClean="0"/>
              <a:t>부정청탁 및 금품수수 현황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붙임 </a:t>
            </a:r>
            <a:r>
              <a:rPr lang="en-US" altLang="ko-KR" sz="2400" b="1" dirty="0" smtClean="0"/>
              <a:t>3,4)</a:t>
            </a:r>
            <a:r>
              <a:rPr lang="ko-KR" altLang="en-US" sz="2400" b="1" dirty="0" smtClean="0"/>
              <a:t> 연번 기입 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사건 연번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행위자 연번 구분</a:t>
            </a:r>
            <a:r>
              <a:rPr lang="ko-KR" altLang="en-US" sz="2400" b="1" dirty="0" smtClean="0"/>
              <a:t>에 유의</a:t>
            </a:r>
            <a:endParaRPr lang="en-US" altLang="ko-KR" sz="2400" b="1" dirty="0" smtClean="0"/>
          </a:p>
          <a:p>
            <a:pPr marL="0" indent="0">
              <a:buNone/>
            </a:pPr>
            <a:endParaRPr lang="en-US" altLang="ko-KR" sz="2400" b="1" dirty="0" smtClean="0"/>
          </a:p>
          <a:p>
            <a:r>
              <a:rPr lang="ko-KR" altLang="en-US" sz="2400" b="1" dirty="0" smtClean="0"/>
              <a:t>○ 외 몇 명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 ○ 등 몇 명</a:t>
            </a:r>
            <a:endParaRPr lang="en-US" altLang="ko-KR" sz="2400" b="1" dirty="0" smtClean="0"/>
          </a:p>
          <a:p>
            <a:pPr>
              <a:buNone/>
            </a:pPr>
            <a:endParaRPr lang="en-US" altLang="ko-KR" sz="1100" b="1" dirty="0" smtClean="0"/>
          </a:p>
          <a:p>
            <a:pPr>
              <a:buNone/>
            </a:pPr>
            <a:r>
              <a:rPr lang="en-US" altLang="ko-KR" sz="2400" b="1" dirty="0" smtClean="0">
                <a:solidFill>
                  <a:srgbClr val="FF0000"/>
                </a:solidFill>
              </a:rPr>
              <a:t>  - 1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열에 다수인을 기재하지 않고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반드시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명씩 작성</a:t>
            </a:r>
            <a:endParaRPr lang="ko-KR" altLang="en-US" sz="2400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altLang="ko-KR" sz="2400" b="1" dirty="0" smtClean="0"/>
          </a:p>
          <a:p>
            <a:r>
              <a:rPr lang="ko-KR" altLang="en-US" sz="2400" b="1" dirty="0" smtClean="0"/>
              <a:t>“</a:t>
            </a:r>
            <a:r>
              <a:rPr lang="en-US" altLang="ko-KR" sz="2400" b="1" dirty="0" smtClean="0"/>
              <a:t>〃</a:t>
            </a:r>
            <a:r>
              <a:rPr lang="ko-KR" altLang="en-US" sz="2400" b="1" dirty="0" smtClean="0"/>
              <a:t>”</a:t>
            </a:r>
            <a:r>
              <a:rPr lang="en-US" altLang="ko-KR" sz="2400" b="1" dirty="0" smtClean="0"/>
              <a:t>,  “</a:t>
            </a:r>
            <a:r>
              <a:rPr lang="ko-KR" altLang="en-US" sz="2400" b="1" dirty="0" smtClean="0"/>
              <a:t>상동” 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X, </a:t>
            </a:r>
            <a:r>
              <a:rPr lang="ko-KR" altLang="en-US" sz="2400" b="1" dirty="0" err="1" smtClean="0"/>
              <a:t>셀병합</a:t>
            </a:r>
            <a:r>
              <a:rPr lang="ko-KR" altLang="en-US" sz="2400" b="1" dirty="0" smtClean="0"/>
              <a:t> 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X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2400" dirty="0"/>
          </a:p>
          <a:p>
            <a:pPr fontAlgn="base"/>
            <a:r>
              <a:rPr lang="ko-KR" altLang="en-US" sz="2400" b="1" dirty="0" err="1" smtClean="0"/>
              <a:t>처분년도의</a:t>
            </a:r>
            <a:r>
              <a:rPr lang="ko-KR" altLang="en-US" sz="2400" b="1" dirty="0" smtClean="0"/>
              <a:t> 경우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법원의 형사처벌 및 과태료 부과 결정 시점</a:t>
            </a:r>
            <a:r>
              <a:rPr lang="ko-KR" altLang="en-US" sz="2400" b="1" dirty="0" smtClean="0"/>
              <a:t>이 기준</a:t>
            </a:r>
            <a:endParaRPr lang="en-US" altLang="ko-KR" sz="2400" b="1" dirty="0" smtClean="0"/>
          </a:p>
          <a:p>
            <a:pPr marL="0" indent="0" fontAlgn="base">
              <a:buNone/>
            </a:pPr>
            <a:endParaRPr lang="en-US" altLang="ko-KR" sz="2400" b="1" dirty="0" smtClean="0"/>
          </a:p>
          <a:p>
            <a:pPr lvl="0" fontAlgn="base">
              <a:lnSpc>
                <a:spcPct val="120000"/>
              </a:lnSpc>
            </a:pPr>
            <a:r>
              <a:rPr lang="ko-KR" altLang="en-US" sz="2400" b="1" dirty="0"/>
              <a:t>외부강의 신고현황 작성 시</a:t>
            </a:r>
            <a:r>
              <a:rPr lang="ko-KR" altLang="en-US" sz="2400" b="1" dirty="0">
                <a:solidFill>
                  <a:srgbClr val="FF0000"/>
                </a:solidFill>
              </a:rPr>
              <a:t> 정상적인 외부강의 신고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사전</a:t>
            </a:r>
            <a:r>
              <a:rPr lang="en-US" altLang="ko-KR" sz="2400" b="1" dirty="0">
                <a:solidFill>
                  <a:srgbClr val="FF0000"/>
                </a:solidFill>
              </a:rPr>
              <a:t>·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사후신고 </a:t>
            </a:r>
            <a:r>
              <a:rPr lang="ko-KR" altLang="en-US" sz="2400" b="1" dirty="0">
                <a:solidFill>
                  <a:srgbClr val="FF0000"/>
                </a:solidFill>
              </a:rPr>
              <a:t>의무 위반현황 작성은 불필요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!!</a:t>
            </a:r>
          </a:p>
          <a:p>
            <a:pPr marL="0" lvl="0" indent="0" fontAlgn="base">
              <a:buNone/>
            </a:pPr>
            <a:endParaRPr lang="en-US" altLang="ko-KR" sz="1400" b="1" dirty="0">
              <a:solidFill>
                <a:srgbClr val="FF0000"/>
              </a:solidFill>
            </a:endParaRPr>
          </a:p>
          <a:p>
            <a:pPr marL="0" lvl="0" indent="0" fontAlgn="base">
              <a:buNone/>
            </a:pPr>
            <a:r>
              <a:rPr lang="en-US" altLang="ko-KR" sz="2400" b="1" dirty="0"/>
              <a:t>  </a:t>
            </a:r>
            <a:r>
              <a:rPr lang="ko-KR" altLang="en-US" sz="2400" b="1" dirty="0"/>
              <a:t>☞ </a:t>
            </a:r>
            <a:r>
              <a:rPr lang="ko-KR" altLang="en-US" sz="2400" b="1" u="sng" dirty="0">
                <a:solidFill>
                  <a:srgbClr val="051697"/>
                </a:solidFill>
              </a:rPr>
              <a:t>초과사례금 신고</a:t>
            </a:r>
            <a:r>
              <a:rPr lang="en-US" altLang="ko-KR" sz="2400" b="1" u="sng" dirty="0">
                <a:solidFill>
                  <a:srgbClr val="051697"/>
                </a:solidFill>
              </a:rPr>
              <a:t>·</a:t>
            </a:r>
            <a:r>
              <a:rPr lang="ko-KR" altLang="en-US" sz="2400" b="1" u="sng" dirty="0">
                <a:solidFill>
                  <a:srgbClr val="051697"/>
                </a:solidFill>
              </a:rPr>
              <a:t>반환 의무를 위반한 현황만 작성</a:t>
            </a:r>
            <a:r>
              <a:rPr lang="ko-KR" altLang="en-US" sz="2400" b="1" dirty="0">
                <a:solidFill>
                  <a:srgbClr val="051697"/>
                </a:solidFill>
              </a:rPr>
              <a:t> </a:t>
            </a:r>
            <a:endParaRPr lang="en-US" altLang="ko-KR" sz="2400" b="1" dirty="0">
              <a:solidFill>
                <a:srgbClr val="0516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32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목차</a:t>
            </a:r>
            <a:endParaRPr lang="ko-KR" altLang="en-US" sz="32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4348" y="1428736"/>
            <a:ext cx="81439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ko-KR" altLang="en-US" sz="3200" b="1" dirty="0" smtClean="0"/>
              <a:t>제출 서식 관련 변동 사항</a:t>
            </a:r>
            <a:endParaRPr lang="en-US" altLang="ko-KR" sz="3200" b="1" dirty="0" smtClean="0"/>
          </a:p>
          <a:p>
            <a:pPr marL="514350" indent="-514350">
              <a:lnSpc>
                <a:spcPct val="200000"/>
              </a:lnSpc>
            </a:pPr>
            <a:endParaRPr lang="en-US" altLang="ko-KR" sz="1000" b="1" dirty="0" smtClean="0"/>
          </a:p>
          <a:p>
            <a:pPr marL="514350" indent="-514350">
              <a:lnSpc>
                <a:spcPct val="200000"/>
              </a:lnSpc>
            </a:pPr>
            <a:r>
              <a:rPr lang="en-US" altLang="ko-KR" sz="3200" b="1" dirty="0" smtClean="0"/>
              <a:t>2. </a:t>
            </a:r>
            <a:r>
              <a:rPr lang="ko-KR" altLang="en-US" sz="3200" b="1" dirty="0" smtClean="0"/>
              <a:t>개별 </a:t>
            </a:r>
            <a:r>
              <a:rPr lang="ko-KR" altLang="en-US" sz="3200" b="1" dirty="0" err="1" smtClean="0"/>
              <a:t>서식별</a:t>
            </a:r>
            <a:r>
              <a:rPr lang="ko-KR" altLang="en-US" sz="3200" b="1" dirty="0" smtClean="0"/>
              <a:t> 작성요령 및 유의사항</a:t>
            </a:r>
            <a:endParaRPr lang="en-US" altLang="ko-KR" sz="3200" b="1" dirty="0" smtClean="0"/>
          </a:p>
          <a:p>
            <a:pPr marL="514350" indent="-514350">
              <a:lnSpc>
                <a:spcPct val="200000"/>
              </a:lnSpc>
            </a:pPr>
            <a:endParaRPr lang="en-US" altLang="ko-KR" sz="1000" b="1" dirty="0" smtClean="0"/>
          </a:p>
          <a:p>
            <a:pPr marL="514350" indent="-514350">
              <a:lnSpc>
                <a:spcPct val="200000"/>
              </a:lnSpc>
            </a:pPr>
            <a:r>
              <a:rPr lang="en-US" altLang="ko-KR" sz="3200" b="1" dirty="0" smtClean="0"/>
              <a:t>3. </a:t>
            </a:r>
            <a:r>
              <a:rPr lang="ko-KR" altLang="en-US" sz="3200" b="1" dirty="0" smtClean="0"/>
              <a:t>신고유형별 </a:t>
            </a:r>
            <a:r>
              <a:rPr lang="ko-KR" altLang="en-US" sz="3200" b="1" dirty="0" err="1" smtClean="0"/>
              <a:t>작성례</a:t>
            </a:r>
            <a:endParaRPr lang="en-US" altLang="ko-KR" sz="3200" b="1" dirty="0" smtClean="0"/>
          </a:p>
          <a:p>
            <a:pPr>
              <a:lnSpc>
                <a:spcPct val="200000"/>
              </a:lnSpc>
            </a:pP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781" y="646981"/>
            <a:ext cx="7735077" cy="54691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altLang="ko-KR" sz="4000" b="1" dirty="0" smtClean="0">
                <a:solidFill>
                  <a:srgbClr val="051697"/>
                </a:solidFill>
              </a:rPr>
              <a:t>(</a:t>
            </a:r>
            <a:r>
              <a:rPr lang="ko-KR" altLang="en-US" sz="4000" b="1" dirty="0" smtClean="0">
                <a:solidFill>
                  <a:srgbClr val="051697"/>
                </a:solidFill>
              </a:rPr>
              <a:t>부탁의 말씀</a:t>
            </a:r>
            <a:r>
              <a:rPr lang="en-US" altLang="ko-KR" sz="4000" b="1" dirty="0" smtClean="0">
                <a:solidFill>
                  <a:srgbClr val="051697"/>
                </a:solidFill>
              </a:rPr>
              <a:t>)</a:t>
            </a:r>
          </a:p>
          <a:p>
            <a:pPr algn="ctr">
              <a:buNone/>
            </a:pPr>
            <a:r>
              <a:rPr lang="ko-KR" altLang="en-US" sz="4000" b="1" dirty="0" smtClean="0">
                <a:solidFill>
                  <a:srgbClr val="051697"/>
                </a:solidFill>
              </a:rPr>
              <a:t>자료 작성 시</a:t>
            </a:r>
            <a:r>
              <a:rPr lang="en-US" altLang="ko-KR" sz="4000" b="1" dirty="0" smtClean="0">
                <a:solidFill>
                  <a:srgbClr val="051697"/>
                </a:solidFill>
              </a:rPr>
              <a:t>,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공문에 첨부해드린</a:t>
            </a:r>
            <a:endParaRPr lang="en-US" altLang="ko-KR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ko-KR" altLang="en-US" sz="4000" b="1" dirty="0" smtClean="0">
                <a:solidFill>
                  <a:srgbClr val="FF0000"/>
                </a:solidFill>
              </a:rPr>
              <a:t>청탁금지법 위반신고 </a:t>
            </a:r>
            <a:r>
              <a:rPr lang="ko-KR" altLang="en-US" sz="4000" b="1" dirty="0">
                <a:solidFill>
                  <a:srgbClr val="FF0000"/>
                </a:solidFill>
              </a:rPr>
              <a:t>접수</a:t>
            </a:r>
            <a:r>
              <a:rPr lang="en-US" altLang="ko-KR" sz="4000" b="1" dirty="0">
                <a:solidFill>
                  <a:srgbClr val="FF0000"/>
                </a:solidFill>
              </a:rPr>
              <a:t>·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처리</a:t>
            </a:r>
            <a:endParaRPr lang="en-US" altLang="ko-KR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ko-KR" altLang="en-US" sz="4000" b="1" dirty="0" smtClean="0">
                <a:solidFill>
                  <a:srgbClr val="FF0000"/>
                </a:solidFill>
              </a:rPr>
              <a:t>및 운영현황</a:t>
            </a:r>
            <a:r>
              <a:rPr lang="en-US" altLang="ko-KR" sz="4000" b="1" dirty="0">
                <a:solidFill>
                  <a:srgbClr val="FF0000"/>
                </a:solidFill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관련 주요 </a:t>
            </a:r>
            <a:r>
              <a:rPr lang="ko-KR" altLang="en-US" sz="4000" b="1" dirty="0">
                <a:solidFill>
                  <a:srgbClr val="FF0000"/>
                </a:solidFill>
              </a:rPr>
              <a:t>질의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및</a:t>
            </a:r>
            <a:endParaRPr lang="en-US" altLang="ko-KR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ko-KR" altLang="en-US" sz="4000" b="1" dirty="0" smtClean="0">
                <a:solidFill>
                  <a:srgbClr val="FF0000"/>
                </a:solidFill>
              </a:rPr>
              <a:t>유의사항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붙임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6)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을 꼭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!!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 확인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·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참고</a:t>
            </a:r>
            <a:endParaRPr lang="en-US" altLang="ko-KR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ko-KR" altLang="en-US" sz="4000" b="1" dirty="0" smtClean="0">
                <a:solidFill>
                  <a:srgbClr val="051697"/>
                </a:solidFill>
              </a:rPr>
              <a:t>해주시기 바라며 필요 시 </a:t>
            </a:r>
            <a:r>
              <a:rPr lang="en-US" altLang="ko-KR" sz="4000" b="1" dirty="0" smtClean="0">
                <a:solidFill>
                  <a:srgbClr val="051697"/>
                </a:solidFill>
              </a:rPr>
              <a:t>044-</a:t>
            </a:r>
          </a:p>
          <a:p>
            <a:pPr algn="ctr">
              <a:buNone/>
            </a:pPr>
            <a:r>
              <a:rPr lang="en-US" altLang="ko-KR" sz="4000" b="1" dirty="0" smtClean="0">
                <a:solidFill>
                  <a:srgbClr val="051697"/>
                </a:solidFill>
              </a:rPr>
              <a:t>200-7706 </a:t>
            </a:r>
            <a:r>
              <a:rPr lang="ko-KR" altLang="en-US" sz="4000" b="1" dirty="0" smtClean="0">
                <a:solidFill>
                  <a:srgbClr val="051697"/>
                </a:solidFill>
              </a:rPr>
              <a:t>혹은 </a:t>
            </a:r>
            <a:r>
              <a:rPr lang="en-US" altLang="ko-KR" sz="4000" b="1" dirty="0" smtClean="0">
                <a:solidFill>
                  <a:srgbClr val="051697"/>
                </a:solidFill>
              </a:rPr>
              <a:t>044-200-7707</a:t>
            </a:r>
            <a:r>
              <a:rPr lang="ko-KR" altLang="en-US" sz="4000" b="1" dirty="0" smtClean="0">
                <a:solidFill>
                  <a:srgbClr val="051697"/>
                </a:solidFill>
              </a:rPr>
              <a:t>로</a:t>
            </a:r>
            <a:endParaRPr lang="en-US" altLang="ko-KR" sz="4000" b="1" dirty="0" smtClean="0">
              <a:solidFill>
                <a:srgbClr val="051697"/>
              </a:solidFill>
            </a:endParaRPr>
          </a:p>
          <a:p>
            <a:pPr algn="ctr">
              <a:buNone/>
            </a:pPr>
            <a:r>
              <a:rPr lang="ko-KR" altLang="en-US" sz="4000" b="1" dirty="0" smtClean="0">
                <a:solidFill>
                  <a:srgbClr val="051697"/>
                </a:solidFill>
              </a:rPr>
              <a:t> 전화 주시기 바랍니다</a:t>
            </a:r>
            <a:r>
              <a:rPr lang="en-US" altLang="ko-KR" sz="4000" b="1" dirty="0" smtClean="0">
                <a:solidFill>
                  <a:srgbClr val="051697"/>
                </a:solidFill>
              </a:rPr>
              <a:t>.</a:t>
            </a:r>
            <a:endParaRPr lang="en-US" altLang="ko-KR" sz="4000" b="1" dirty="0">
              <a:solidFill>
                <a:srgbClr val="051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잘못된 </a:t>
            </a:r>
            <a:r>
              <a:rPr lang="ko-KR" altLang="en-US" sz="2800" b="1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작성례</a:t>
            </a:r>
            <a:r>
              <a:rPr lang="en-US" altLang="ko-KR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열 구분</a:t>
            </a:r>
            <a:r>
              <a:rPr lang="en-US" altLang="ko-KR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8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2688"/>
            <a:ext cx="913494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4" y="2438400"/>
            <a:ext cx="914400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7360"/>
            <a:ext cx="9144000" cy="266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올바른 </a:t>
            </a:r>
            <a:r>
              <a:rPr lang="ko-KR" altLang="en-US" sz="2800" b="1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작성례</a:t>
            </a:r>
            <a:endParaRPr lang="ko-KR" altLang="en-US" sz="28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7362"/>
            <a:ext cx="9144000" cy="475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잘못된 </a:t>
            </a:r>
            <a:r>
              <a:rPr lang="ko-KR" altLang="en-US" sz="2800" b="1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작성례</a:t>
            </a:r>
            <a:r>
              <a:rPr lang="en-US" altLang="ko-KR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연번</a:t>
            </a:r>
            <a:r>
              <a:rPr lang="en-US" altLang="ko-KR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8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4" y="1162975"/>
            <a:ext cx="9153053" cy="480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잘못된 </a:t>
            </a:r>
            <a:r>
              <a:rPr lang="ko-KR" altLang="en-US" sz="2800" b="1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작성례</a:t>
            </a:r>
            <a:r>
              <a:rPr lang="en-US" altLang="ko-KR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상동</a:t>
            </a:r>
            <a:r>
              <a:rPr lang="en-US" altLang="ko-KR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8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3" y="1189608"/>
            <a:ext cx="9153053" cy="476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잘못된 </a:t>
            </a:r>
            <a:r>
              <a:rPr lang="ko-KR" altLang="en-US" sz="2800" b="1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작성례</a:t>
            </a:r>
            <a:r>
              <a:rPr lang="en-US" altLang="ko-KR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800" b="1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셀병합</a:t>
            </a:r>
            <a:r>
              <a:rPr lang="en-US" altLang="ko-KR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8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874"/>
            <a:ext cx="9144000" cy="471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28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올바른 </a:t>
            </a:r>
            <a:r>
              <a:rPr lang="ko-KR" altLang="en-US" sz="2800" b="1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작성례</a:t>
            </a:r>
            <a:endParaRPr lang="ko-KR" altLang="en-US" sz="28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8485"/>
            <a:ext cx="9144000" cy="476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4546" y="71209"/>
            <a:ext cx="5209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및 </a:t>
            </a:r>
            <a:r>
              <a:rPr lang="ko-KR" altLang="en-US" sz="100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수수의 금지에 관한 법률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8"/>
          <p:cNvGrpSpPr/>
          <p:nvPr/>
        </p:nvGrpSpPr>
        <p:grpSpPr>
          <a:xfrm>
            <a:off x="4019374" y="1017036"/>
            <a:ext cx="1131134" cy="1101013"/>
            <a:chOff x="4019370" y="1101013"/>
            <a:chExt cx="958922" cy="102432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019370" y="1101013"/>
              <a:ext cx="795228" cy="699795"/>
            </a:xfrm>
            <a:custGeom>
              <a:avLst/>
              <a:gdLst>
                <a:gd name="T0" fmla="*/ 407 w 1024"/>
                <a:gd name="T1" fmla="*/ 495 h 906"/>
                <a:gd name="T2" fmla="*/ 384 w 1024"/>
                <a:gd name="T3" fmla="*/ 468 h 906"/>
                <a:gd name="T4" fmla="*/ 356 w 1024"/>
                <a:gd name="T5" fmla="*/ 425 h 906"/>
                <a:gd name="T6" fmla="*/ 326 w 1024"/>
                <a:gd name="T7" fmla="*/ 360 h 906"/>
                <a:gd name="T8" fmla="*/ 309 w 1024"/>
                <a:gd name="T9" fmla="*/ 308 h 906"/>
                <a:gd name="T10" fmla="*/ 300 w 1024"/>
                <a:gd name="T11" fmla="*/ 258 h 906"/>
                <a:gd name="T12" fmla="*/ 299 w 1024"/>
                <a:gd name="T13" fmla="*/ 226 h 906"/>
                <a:gd name="T14" fmla="*/ 307 w 1024"/>
                <a:gd name="T15" fmla="*/ 164 h 906"/>
                <a:gd name="T16" fmla="*/ 332 w 1024"/>
                <a:gd name="T17" fmla="*/ 105 h 906"/>
                <a:gd name="T18" fmla="*/ 373 w 1024"/>
                <a:gd name="T19" fmla="*/ 56 h 906"/>
                <a:gd name="T20" fmla="*/ 425 w 1024"/>
                <a:gd name="T21" fmla="*/ 19 h 906"/>
                <a:gd name="T22" fmla="*/ 490 w 1024"/>
                <a:gd name="T23" fmla="*/ 1 h 906"/>
                <a:gd name="T24" fmla="*/ 532 w 1024"/>
                <a:gd name="T25" fmla="*/ 1 h 906"/>
                <a:gd name="T26" fmla="*/ 588 w 1024"/>
                <a:gd name="T27" fmla="*/ 17 h 906"/>
                <a:gd name="T28" fmla="*/ 640 w 1024"/>
                <a:gd name="T29" fmla="*/ 49 h 906"/>
                <a:gd name="T30" fmla="*/ 682 w 1024"/>
                <a:gd name="T31" fmla="*/ 99 h 906"/>
                <a:gd name="T32" fmla="*/ 711 w 1024"/>
                <a:gd name="T33" fmla="*/ 159 h 906"/>
                <a:gd name="T34" fmla="*/ 722 w 1024"/>
                <a:gd name="T35" fmla="*/ 233 h 906"/>
                <a:gd name="T36" fmla="*/ 720 w 1024"/>
                <a:gd name="T37" fmla="*/ 267 h 906"/>
                <a:gd name="T38" fmla="*/ 709 w 1024"/>
                <a:gd name="T39" fmla="*/ 321 h 906"/>
                <a:gd name="T40" fmla="*/ 689 w 1024"/>
                <a:gd name="T41" fmla="*/ 373 h 906"/>
                <a:gd name="T42" fmla="*/ 663 w 1024"/>
                <a:gd name="T43" fmla="*/ 425 h 906"/>
                <a:gd name="T44" fmla="*/ 629 w 1024"/>
                <a:gd name="T45" fmla="*/ 470 h 906"/>
                <a:gd name="T46" fmla="*/ 605 w 1024"/>
                <a:gd name="T47" fmla="*/ 496 h 906"/>
                <a:gd name="T48" fmla="*/ 584 w 1024"/>
                <a:gd name="T49" fmla="*/ 515 h 906"/>
                <a:gd name="T50" fmla="*/ 590 w 1024"/>
                <a:gd name="T51" fmla="*/ 537 h 906"/>
                <a:gd name="T52" fmla="*/ 611 w 1024"/>
                <a:gd name="T53" fmla="*/ 567 h 906"/>
                <a:gd name="T54" fmla="*/ 646 w 1024"/>
                <a:gd name="T55" fmla="*/ 591 h 906"/>
                <a:gd name="T56" fmla="*/ 695 w 1024"/>
                <a:gd name="T57" fmla="*/ 612 h 906"/>
                <a:gd name="T58" fmla="*/ 840 w 1024"/>
                <a:gd name="T59" fmla="*/ 654 h 906"/>
                <a:gd name="T60" fmla="*/ 901 w 1024"/>
                <a:gd name="T61" fmla="*/ 672 h 906"/>
                <a:gd name="T62" fmla="*/ 966 w 1024"/>
                <a:gd name="T63" fmla="*/ 707 h 906"/>
                <a:gd name="T64" fmla="*/ 1002 w 1024"/>
                <a:gd name="T65" fmla="*/ 749 h 906"/>
                <a:gd name="T66" fmla="*/ 1010 w 1024"/>
                <a:gd name="T67" fmla="*/ 764 h 906"/>
                <a:gd name="T68" fmla="*/ 1022 w 1024"/>
                <a:gd name="T69" fmla="*/ 810 h 906"/>
                <a:gd name="T70" fmla="*/ 1023 w 1024"/>
                <a:gd name="T71" fmla="*/ 888 h 906"/>
                <a:gd name="T72" fmla="*/ 4 w 1024"/>
                <a:gd name="T73" fmla="*/ 906 h 906"/>
                <a:gd name="T74" fmla="*/ 2 w 1024"/>
                <a:gd name="T75" fmla="*/ 875 h 906"/>
                <a:gd name="T76" fmla="*/ 0 w 1024"/>
                <a:gd name="T77" fmla="*/ 805 h 906"/>
                <a:gd name="T78" fmla="*/ 7 w 1024"/>
                <a:gd name="T79" fmla="*/ 764 h 906"/>
                <a:gd name="T80" fmla="*/ 22 w 1024"/>
                <a:gd name="T81" fmla="*/ 734 h 906"/>
                <a:gd name="T82" fmla="*/ 65 w 1024"/>
                <a:gd name="T83" fmla="*/ 694 h 906"/>
                <a:gd name="T84" fmla="*/ 139 w 1024"/>
                <a:gd name="T85" fmla="*/ 663 h 906"/>
                <a:gd name="T86" fmla="*/ 222 w 1024"/>
                <a:gd name="T87" fmla="*/ 639 h 906"/>
                <a:gd name="T88" fmla="*/ 339 w 1024"/>
                <a:gd name="T89" fmla="*/ 602 h 906"/>
                <a:gd name="T90" fmla="*/ 379 w 1024"/>
                <a:gd name="T91" fmla="*/ 582 h 906"/>
                <a:gd name="T92" fmla="*/ 407 w 1024"/>
                <a:gd name="T93" fmla="*/ 560 h 906"/>
                <a:gd name="T94" fmla="*/ 426 w 1024"/>
                <a:gd name="T95" fmla="*/ 529 h 906"/>
                <a:gd name="T96" fmla="*/ 423 w 1024"/>
                <a:gd name="T97" fmla="*/ 51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4" h="906">
                  <a:moveTo>
                    <a:pt x="421" y="507"/>
                  </a:moveTo>
                  <a:lnTo>
                    <a:pt x="421" y="507"/>
                  </a:lnTo>
                  <a:lnTo>
                    <a:pt x="407" y="495"/>
                  </a:lnTo>
                  <a:lnTo>
                    <a:pt x="395" y="481"/>
                  </a:lnTo>
                  <a:lnTo>
                    <a:pt x="395" y="481"/>
                  </a:lnTo>
                  <a:lnTo>
                    <a:pt x="384" y="468"/>
                  </a:lnTo>
                  <a:lnTo>
                    <a:pt x="375" y="454"/>
                  </a:lnTo>
                  <a:lnTo>
                    <a:pt x="366" y="440"/>
                  </a:lnTo>
                  <a:lnTo>
                    <a:pt x="356" y="425"/>
                  </a:lnTo>
                  <a:lnTo>
                    <a:pt x="347" y="409"/>
                  </a:lnTo>
                  <a:lnTo>
                    <a:pt x="339" y="393"/>
                  </a:lnTo>
                  <a:lnTo>
                    <a:pt x="326" y="360"/>
                  </a:lnTo>
                  <a:lnTo>
                    <a:pt x="320" y="342"/>
                  </a:lnTo>
                  <a:lnTo>
                    <a:pt x="314" y="325"/>
                  </a:lnTo>
                  <a:lnTo>
                    <a:pt x="309" y="308"/>
                  </a:lnTo>
                  <a:lnTo>
                    <a:pt x="306" y="292"/>
                  </a:lnTo>
                  <a:lnTo>
                    <a:pt x="303" y="275"/>
                  </a:lnTo>
                  <a:lnTo>
                    <a:pt x="300" y="258"/>
                  </a:lnTo>
                  <a:lnTo>
                    <a:pt x="299" y="242"/>
                  </a:lnTo>
                  <a:lnTo>
                    <a:pt x="299" y="226"/>
                  </a:lnTo>
                  <a:lnTo>
                    <a:pt x="299" y="226"/>
                  </a:lnTo>
                  <a:lnTo>
                    <a:pt x="300" y="205"/>
                  </a:lnTo>
                  <a:lnTo>
                    <a:pt x="303" y="184"/>
                  </a:lnTo>
                  <a:lnTo>
                    <a:pt x="307" y="164"/>
                  </a:lnTo>
                  <a:lnTo>
                    <a:pt x="314" y="144"/>
                  </a:lnTo>
                  <a:lnTo>
                    <a:pt x="323" y="125"/>
                  </a:lnTo>
                  <a:lnTo>
                    <a:pt x="332" y="105"/>
                  </a:lnTo>
                  <a:lnTo>
                    <a:pt x="345" y="88"/>
                  </a:lnTo>
                  <a:lnTo>
                    <a:pt x="358" y="71"/>
                  </a:lnTo>
                  <a:lnTo>
                    <a:pt x="373" y="56"/>
                  </a:lnTo>
                  <a:lnTo>
                    <a:pt x="389" y="42"/>
                  </a:lnTo>
                  <a:lnTo>
                    <a:pt x="407" y="30"/>
                  </a:lnTo>
                  <a:lnTo>
                    <a:pt x="425" y="19"/>
                  </a:lnTo>
                  <a:lnTo>
                    <a:pt x="446" y="11"/>
                  </a:lnTo>
                  <a:lnTo>
                    <a:pt x="468" y="5"/>
                  </a:lnTo>
                  <a:lnTo>
                    <a:pt x="490" y="1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32" y="1"/>
                  </a:lnTo>
                  <a:lnTo>
                    <a:pt x="551" y="5"/>
                  </a:lnTo>
                  <a:lnTo>
                    <a:pt x="570" y="9"/>
                  </a:lnTo>
                  <a:lnTo>
                    <a:pt x="588" y="17"/>
                  </a:lnTo>
                  <a:lnTo>
                    <a:pt x="607" y="26"/>
                  </a:lnTo>
                  <a:lnTo>
                    <a:pt x="624" y="37"/>
                  </a:lnTo>
                  <a:lnTo>
                    <a:pt x="640" y="49"/>
                  </a:lnTo>
                  <a:lnTo>
                    <a:pt x="656" y="64"/>
                  </a:lnTo>
                  <a:lnTo>
                    <a:pt x="670" y="80"/>
                  </a:lnTo>
                  <a:lnTo>
                    <a:pt x="682" y="99"/>
                  </a:lnTo>
                  <a:lnTo>
                    <a:pt x="694" y="117"/>
                  </a:lnTo>
                  <a:lnTo>
                    <a:pt x="704" y="137"/>
                  </a:lnTo>
                  <a:lnTo>
                    <a:pt x="711" y="159"/>
                  </a:lnTo>
                  <a:lnTo>
                    <a:pt x="717" y="183"/>
                  </a:lnTo>
                  <a:lnTo>
                    <a:pt x="721" y="207"/>
                  </a:lnTo>
                  <a:lnTo>
                    <a:pt x="722" y="233"/>
                  </a:lnTo>
                  <a:lnTo>
                    <a:pt x="722" y="233"/>
                  </a:lnTo>
                  <a:lnTo>
                    <a:pt x="721" y="250"/>
                  </a:lnTo>
                  <a:lnTo>
                    <a:pt x="720" y="267"/>
                  </a:lnTo>
                  <a:lnTo>
                    <a:pt x="717" y="284"/>
                  </a:lnTo>
                  <a:lnTo>
                    <a:pt x="713" y="302"/>
                  </a:lnTo>
                  <a:lnTo>
                    <a:pt x="709" y="321"/>
                  </a:lnTo>
                  <a:lnTo>
                    <a:pt x="703" y="338"/>
                  </a:lnTo>
                  <a:lnTo>
                    <a:pt x="696" y="356"/>
                  </a:lnTo>
                  <a:lnTo>
                    <a:pt x="689" y="373"/>
                  </a:lnTo>
                  <a:lnTo>
                    <a:pt x="681" y="391"/>
                  </a:lnTo>
                  <a:lnTo>
                    <a:pt x="672" y="408"/>
                  </a:lnTo>
                  <a:lnTo>
                    <a:pt x="663" y="425"/>
                  </a:lnTo>
                  <a:lnTo>
                    <a:pt x="652" y="440"/>
                  </a:lnTo>
                  <a:lnTo>
                    <a:pt x="641" y="456"/>
                  </a:lnTo>
                  <a:lnTo>
                    <a:pt x="629" y="470"/>
                  </a:lnTo>
                  <a:lnTo>
                    <a:pt x="618" y="483"/>
                  </a:lnTo>
                  <a:lnTo>
                    <a:pt x="605" y="496"/>
                  </a:lnTo>
                  <a:lnTo>
                    <a:pt x="605" y="496"/>
                  </a:lnTo>
                  <a:lnTo>
                    <a:pt x="598" y="503"/>
                  </a:lnTo>
                  <a:lnTo>
                    <a:pt x="592" y="509"/>
                  </a:lnTo>
                  <a:lnTo>
                    <a:pt x="584" y="515"/>
                  </a:lnTo>
                  <a:lnTo>
                    <a:pt x="586" y="526"/>
                  </a:lnTo>
                  <a:lnTo>
                    <a:pt x="586" y="526"/>
                  </a:lnTo>
                  <a:lnTo>
                    <a:pt x="590" y="537"/>
                  </a:lnTo>
                  <a:lnTo>
                    <a:pt x="595" y="547"/>
                  </a:lnTo>
                  <a:lnTo>
                    <a:pt x="602" y="558"/>
                  </a:lnTo>
                  <a:lnTo>
                    <a:pt x="611" y="567"/>
                  </a:lnTo>
                  <a:lnTo>
                    <a:pt x="620" y="575"/>
                  </a:lnTo>
                  <a:lnTo>
                    <a:pt x="633" y="583"/>
                  </a:lnTo>
                  <a:lnTo>
                    <a:pt x="646" y="591"/>
                  </a:lnTo>
                  <a:lnTo>
                    <a:pt x="660" y="598"/>
                  </a:lnTo>
                  <a:lnTo>
                    <a:pt x="676" y="605"/>
                  </a:lnTo>
                  <a:lnTo>
                    <a:pt x="695" y="612"/>
                  </a:lnTo>
                  <a:lnTo>
                    <a:pt x="736" y="625"/>
                  </a:lnTo>
                  <a:lnTo>
                    <a:pt x="784" y="639"/>
                  </a:lnTo>
                  <a:lnTo>
                    <a:pt x="840" y="654"/>
                  </a:lnTo>
                  <a:lnTo>
                    <a:pt x="873" y="663"/>
                  </a:lnTo>
                  <a:lnTo>
                    <a:pt x="873" y="663"/>
                  </a:lnTo>
                  <a:lnTo>
                    <a:pt x="901" y="672"/>
                  </a:lnTo>
                  <a:lnTo>
                    <a:pt x="927" y="683"/>
                  </a:lnTo>
                  <a:lnTo>
                    <a:pt x="947" y="694"/>
                  </a:lnTo>
                  <a:lnTo>
                    <a:pt x="966" y="707"/>
                  </a:lnTo>
                  <a:lnTo>
                    <a:pt x="980" y="720"/>
                  </a:lnTo>
                  <a:lnTo>
                    <a:pt x="993" y="734"/>
                  </a:lnTo>
                  <a:lnTo>
                    <a:pt x="1002" y="749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6" y="779"/>
                  </a:lnTo>
                  <a:lnTo>
                    <a:pt x="1019" y="794"/>
                  </a:lnTo>
                  <a:lnTo>
                    <a:pt x="1022" y="810"/>
                  </a:lnTo>
                  <a:lnTo>
                    <a:pt x="1023" y="826"/>
                  </a:lnTo>
                  <a:lnTo>
                    <a:pt x="1024" y="857"/>
                  </a:lnTo>
                  <a:lnTo>
                    <a:pt x="1023" y="888"/>
                  </a:lnTo>
                  <a:lnTo>
                    <a:pt x="1023" y="888"/>
                  </a:lnTo>
                  <a:lnTo>
                    <a:pt x="1021" y="906"/>
                  </a:lnTo>
                  <a:lnTo>
                    <a:pt x="4" y="906"/>
                  </a:lnTo>
                  <a:lnTo>
                    <a:pt x="4" y="906"/>
                  </a:lnTo>
                  <a:lnTo>
                    <a:pt x="2" y="875"/>
                  </a:lnTo>
                  <a:lnTo>
                    <a:pt x="2" y="875"/>
                  </a:lnTo>
                  <a:lnTo>
                    <a:pt x="0" y="848"/>
                  </a:lnTo>
                  <a:lnTo>
                    <a:pt x="0" y="819"/>
                  </a:lnTo>
                  <a:lnTo>
                    <a:pt x="0" y="805"/>
                  </a:lnTo>
                  <a:lnTo>
                    <a:pt x="1" y="791"/>
                  </a:lnTo>
                  <a:lnTo>
                    <a:pt x="3" y="778"/>
                  </a:lnTo>
                  <a:lnTo>
                    <a:pt x="7" y="764"/>
                  </a:lnTo>
                  <a:lnTo>
                    <a:pt x="7" y="764"/>
                  </a:lnTo>
                  <a:lnTo>
                    <a:pt x="14" y="748"/>
                  </a:lnTo>
                  <a:lnTo>
                    <a:pt x="22" y="734"/>
                  </a:lnTo>
                  <a:lnTo>
                    <a:pt x="33" y="719"/>
                  </a:lnTo>
                  <a:lnTo>
                    <a:pt x="47" y="707"/>
                  </a:lnTo>
                  <a:lnTo>
                    <a:pt x="65" y="694"/>
                  </a:lnTo>
                  <a:lnTo>
                    <a:pt x="86" y="683"/>
                  </a:lnTo>
                  <a:lnTo>
                    <a:pt x="110" y="672"/>
                  </a:lnTo>
                  <a:lnTo>
                    <a:pt x="139" y="663"/>
                  </a:lnTo>
                  <a:lnTo>
                    <a:pt x="171" y="654"/>
                  </a:lnTo>
                  <a:lnTo>
                    <a:pt x="171" y="654"/>
                  </a:lnTo>
                  <a:lnTo>
                    <a:pt x="222" y="639"/>
                  </a:lnTo>
                  <a:lnTo>
                    <a:pt x="267" y="627"/>
                  </a:lnTo>
                  <a:lnTo>
                    <a:pt x="306" y="615"/>
                  </a:lnTo>
                  <a:lnTo>
                    <a:pt x="339" y="602"/>
                  </a:lnTo>
                  <a:lnTo>
                    <a:pt x="354" y="596"/>
                  </a:lnTo>
                  <a:lnTo>
                    <a:pt x="367" y="589"/>
                  </a:lnTo>
                  <a:lnTo>
                    <a:pt x="379" y="582"/>
                  </a:lnTo>
                  <a:lnTo>
                    <a:pt x="390" y="575"/>
                  </a:lnTo>
                  <a:lnTo>
                    <a:pt x="399" y="568"/>
                  </a:lnTo>
                  <a:lnTo>
                    <a:pt x="407" y="560"/>
                  </a:lnTo>
                  <a:lnTo>
                    <a:pt x="413" y="551"/>
                  </a:lnTo>
                  <a:lnTo>
                    <a:pt x="418" y="542"/>
                  </a:lnTo>
                  <a:lnTo>
                    <a:pt x="426" y="529"/>
                  </a:lnTo>
                  <a:lnTo>
                    <a:pt x="426" y="513"/>
                  </a:lnTo>
                  <a:lnTo>
                    <a:pt x="426" y="513"/>
                  </a:lnTo>
                  <a:lnTo>
                    <a:pt x="423" y="511"/>
                  </a:lnTo>
                  <a:lnTo>
                    <a:pt x="421" y="507"/>
                  </a:lnTo>
                  <a:lnTo>
                    <a:pt x="421" y="5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076943" y="1803308"/>
              <a:ext cx="901349" cy="322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0825" indent="-250825" algn="just" fontAlgn="base"/>
              <a:r>
                <a:rPr kumimoji="1" lang="ko-KR" altLang="en-US" smtClean="0">
                  <a:gradFill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신고자</a:t>
              </a:r>
              <a:endParaRPr kumimoji="1" lang="en-US" altLang="ko-KR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3664550" y="3015987"/>
            <a:ext cx="1681889" cy="55764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>
            <a:outerShdw blurRad="177800" dist="114300" dir="5400000" sx="92000" sy="92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</a:rPr>
              <a:t>소속기관장</a:t>
            </a:r>
            <a:endParaRPr lang="en-US" altLang="ko-KR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2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9" name="아래쪽 화살표 38"/>
          <p:cNvSpPr/>
          <p:nvPr/>
        </p:nvSpPr>
        <p:spPr>
          <a:xfrm flipH="1">
            <a:off x="4086813" y="3928195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사각형: 둥근 모서리 91"/>
          <p:cNvSpPr/>
          <p:nvPr/>
        </p:nvSpPr>
        <p:spPr>
          <a:xfrm>
            <a:off x="4032125" y="4986877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법원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923239" y="4243473"/>
            <a:ext cx="505267" cy="4855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4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57" name="사각형: 둥근 모서리 91"/>
          <p:cNvSpPr/>
          <p:nvPr/>
        </p:nvSpPr>
        <p:spPr>
          <a:xfrm>
            <a:off x="5823601" y="4986877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종결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8" name="사각형: 둥근 모서리 91"/>
          <p:cNvSpPr/>
          <p:nvPr/>
        </p:nvSpPr>
        <p:spPr>
          <a:xfrm>
            <a:off x="1820775" y="4986877"/>
            <a:ext cx="1575578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수사기관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9" name="아래쪽 화살표 58"/>
          <p:cNvSpPr/>
          <p:nvPr/>
        </p:nvSpPr>
        <p:spPr>
          <a:xfrm rot="2700000">
            <a:off x="2774500" y="3900156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아래쪽 화살표 60"/>
          <p:cNvSpPr/>
          <p:nvPr/>
        </p:nvSpPr>
        <p:spPr>
          <a:xfrm rot="18900000" flipH="1">
            <a:off x="5480378" y="3900156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 flipH="1">
            <a:off x="5657108" y="4194822"/>
            <a:ext cx="678391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시행령</a:t>
            </a:r>
            <a:endParaRPr lang="en-US" altLang="ko-KR" sz="1300" b="1" dirty="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제</a:t>
            </a:r>
            <a:r>
              <a:rPr lang="en-US" altLang="ko-KR" sz="13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14</a:t>
            </a:r>
            <a:r>
              <a:rPr lang="ko-KR" altLang="en-US" sz="13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 flipH="1">
            <a:off x="2904580" y="4194822"/>
            <a:ext cx="482824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 flipH="1">
            <a:off x="4220195" y="4107298"/>
            <a:ext cx="631904" cy="6324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과태료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부과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요청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34" name="아래쪽 화살표 33"/>
          <p:cNvSpPr/>
          <p:nvPr/>
        </p:nvSpPr>
        <p:spPr>
          <a:xfrm flipH="1">
            <a:off x="4040158" y="2192697"/>
            <a:ext cx="900000" cy="71845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flipH="1">
            <a:off x="4248080" y="2381395"/>
            <a:ext cx="482825" cy="27738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신고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2071401" y="3209726"/>
            <a:ext cx="858417" cy="47586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smtClean="0"/>
              <a:t>조사중</a:t>
            </a:r>
            <a:endParaRPr lang="ko-KR" altLang="en-US" sz="1300" b="1"/>
          </a:p>
        </p:txBody>
      </p:sp>
      <p:cxnSp>
        <p:nvCxnSpPr>
          <p:cNvPr id="43" name="직선 연결선 42"/>
          <p:cNvCxnSpPr/>
          <p:nvPr/>
        </p:nvCxnSpPr>
        <p:spPr>
          <a:xfrm>
            <a:off x="3013792" y="3405674"/>
            <a:ext cx="40121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0" y="216074"/>
            <a:ext cx="312499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32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유형별 사례</a:t>
            </a:r>
            <a:r>
              <a:rPr lang="en-US" altLang="ko-KR" sz="32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32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예시</a:t>
            </a:r>
            <a:r>
              <a:rPr lang="en-US" altLang="ko-KR" sz="32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32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434441"/>
              </p:ext>
            </p:extLst>
          </p:nvPr>
        </p:nvGraphicFramePr>
        <p:xfrm>
          <a:off x="292361" y="149290"/>
          <a:ext cx="8636170" cy="6232629"/>
        </p:xfrm>
        <a:graphic>
          <a:graphicData uri="http://schemas.openxmlformats.org/drawingml/2006/table">
            <a:tbl>
              <a:tblPr/>
              <a:tblGrid>
                <a:gridCol w="184190"/>
                <a:gridCol w="269173"/>
                <a:gridCol w="353894"/>
                <a:gridCol w="431321"/>
                <a:gridCol w="379562"/>
                <a:gridCol w="638355"/>
                <a:gridCol w="1708030"/>
                <a:gridCol w="422694"/>
                <a:gridCol w="431321"/>
                <a:gridCol w="319177"/>
                <a:gridCol w="411429"/>
                <a:gridCol w="442586"/>
                <a:gridCol w="525080"/>
                <a:gridCol w="257452"/>
                <a:gridCol w="313024"/>
                <a:gridCol w="396815"/>
                <a:gridCol w="470891"/>
                <a:gridCol w="408373"/>
                <a:gridCol w="272803"/>
              </a:tblGrid>
              <a:tr h="457200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HY헤드라인M"/>
                        </a:rPr>
                        <a:t>부정청탁 위반 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신고현황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8411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작성대상 기간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: 2016.9.28. ~ 2022.12.31.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8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사건연번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행위자연번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기관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기관명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신고일자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사건내용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청탁자</a:t>
                      </a:r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등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청탁자</a:t>
                      </a:r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등</a:t>
                      </a:r>
                      <a:b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소속기관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청탁유형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조치현황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제재현황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02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수사</a:t>
                      </a:r>
                      <a:r>
                        <a:rPr lang="en-US" altLang="ko-KR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재판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결과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징역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벌금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 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부과년도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상세 제재 수위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사건번호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</a:p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처분년도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부과 유무 및 수위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080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700" b="0" i="0" u="none" strike="noStrike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2022-02-01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취업준비생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 공직자인 친척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를 통해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와 같은 기관에서 근무하는 인사담당자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에게 채용 청탁을 하였고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C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는 면접문제를 유출하는 등 청탁에 따라 직무를 수행함</a:t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해당 사실을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알게된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H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B·C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소속기관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감사실에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신고함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확인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처리내용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조사 결과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신고내용이 사실로 확인되어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최초청탁자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A,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중간청탁자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 대해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관할법원에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부과 요청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하였으며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인사담당자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는 수사기관에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2022.2.20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자로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수사의뢰함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직무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수행자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금지법제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조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항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호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수사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의뢰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형사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재판중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ㅇㅇ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지방  법원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노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123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징계요청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6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700" b="0" i="0" u="none" strike="noStrike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2022-02-01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취업준비생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 공직자인 친척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를 통해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와 같은 기관에서 근무하는 인사담당자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에게 채용 청탁을 하였고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C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는 면접문제를 유출하는 등 청탁에 따라 직무를 수행함</a:t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해당 사실을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알게된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H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B·C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소속기관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감사실에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신고함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확인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처리내용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조사 결과 신고내용이 사실로 확인되어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최초청탁자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A,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중간청탁자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 대해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관할법원에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부과 요청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하였으며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인사담당자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는 수사기관에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2022.2.20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자로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수사의뢰함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중간</a:t>
                      </a:r>
                      <a:endParaRPr lang="en-US" altLang="ko-KR" sz="700" b="0" i="0" u="none" strike="noStrike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청탁자</a:t>
                      </a: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금지법제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항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호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부과요청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재판중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ㅁㅁ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지방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법원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과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123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징계요청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0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2022-02-01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취업준비생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 공직자인 친척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를 통해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와 같은 기관에서 근무하는 인사담당자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에게 채용 청탁을 하였고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C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는 면접문제를 유출하는 등 청탁에 따라 직무를 수행함</a:t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해당 사실을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알게된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H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B·C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소속기관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감사실에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신고함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확인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처리내용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조사 결과 신고내용이 사실로 확인되어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최초청탁자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A,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중간청탁자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 대해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관할법원에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부과 요청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하였으며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인사담당자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는 수사기관에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2022.2.20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자로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수사의뢰함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최초</a:t>
                      </a:r>
                      <a:endParaRPr lang="en-US" altLang="ko-KR" sz="700" b="0" i="0" u="none" strike="noStrike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청탁자</a:t>
                      </a: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해당없음</a:t>
                      </a:r>
                      <a:endParaRPr lang="en-US" altLang="ko-KR" sz="700" b="0" i="0" u="none" strike="noStrike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7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개인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금지법제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항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호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부과요청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재판중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ㅁㅁ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지방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법원</a:t>
                      </a:r>
                      <a:b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123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5623"/>
              </p:ext>
            </p:extLst>
          </p:nvPr>
        </p:nvGraphicFramePr>
        <p:xfrm>
          <a:off x="292361" y="149290"/>
          <a:ext cx="8636170" cy="6065079"/>
        </p:xfrm>
        <a:graphic>
          <a:graphicData uri="http://schemas.openxmlformats.org/drawingml/2006/table">
            <a:tbl>
              <a:tblPr/>
              <a:tblGrid>
                <a:gridCol w="184190"/>
                <a:gridCol w="269173"/>
                <a:gridCol w="353894"/>
                <a:gridCol w="431321"/>
                <a:gridCol w="379562"/>
                <a:gridCol w="638355"/>
                <a:gridCol w="1708030"/>
                <a:gridCol w="422694"/>
                <a:gridCol w="431321"/>
                <a:gridCol w="319177"/>
                <a:gridCol w="411429"/>
                <a:gridCol w="442586"/>
                <a:gridCol w="525080"/>
                <a:gridCol w="257452"/>
                <a:gridCol w="313024"/>
                <a:gridCol w="396815"/>
                <a:gridCol w="470891"/>
                <a:gridCol w="408373"/>
                <a:gridCol w="272803"/>
              </a:tblGrid>
              <a:tr h="610534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금품수수 위반 신고현황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8307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작성대상 기간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: 2016.9.28. ~ 2022.12.31.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5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사건연번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행위자연번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기관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기관명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신고일자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사건내용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b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소속기관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금액</a:t>
                      </a:r>
                      <a:b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천원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조치현황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제재현황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수사</a:t>
                      </a:r>
                      <a:r>
                        <a:rPr lang="en-US" altLang="ko-KR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재판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결과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징역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벌금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 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부과년도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상세 제재 수위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사건번호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</a:p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처분년도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부과 유무 및 수위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808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자진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2022-07-02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Tx/>
                        <a:buChar char="-"/>
                      </a:pP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 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 업무 관련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고객업체인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주식회사의 대표이사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는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2022.7.1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신청서류와 함께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대봉투속에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금품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만원을 함께 동봉하여 제출하였고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동일 오후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시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분경 공단직원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 고객제출서류 확인과정에서 금품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만원이 들어있는 것을 확인하고 부서장 및 공단 청탁방지담당관에서 신고 후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제공자에게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반환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완료함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처리내용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면담 및 증거물 등 확인 결과 신고내용이 사실로 판단되어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지방법원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지원으로 제공자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및 소속법인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주식회사에 대하여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양벌규정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부과요청함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제공자</a:t>
                      </a:r>
                      <a:r>
                        <a:rPr lang="en-US" altLang="ko-KR" sz="7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B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주식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회사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부과요청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부과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</a:t>
                      </a:r>
                      <a:r>
                        <a:rPr lang="ko-KR" altLang="en-US" sz="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년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300</a:t>
                      </a:r>
                    </a:p>
                    <a:p>
                      <a:pPr algn="ctr" fontAlgn="ctr"/>
                      <a:r>
                        <a:rPr lang="ko-KR" altLang="en-US" sz="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천원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지방</a:t>
                      </a:r>
                      <a:endParaRPr lang="en-US" altLang="ko-KR" sz="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법원</a:t>
                      </a:r>
                      <a:br>
                        <a:rPr lang="ko-KR" altLang="en-US" sz="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지원 </a:t>
                      </a:r>
                      <a:endParaRPr lang="en-US" altLang="ko-KR" sz="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  <a:r>
                        <a:rPr lang="ko-KR" altLang="en-US" sz="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</a:t>
                      </a:r>
                      <a:r>
                        <a:rPr lang="en-US" altLang="ko-KR" sz="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234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*</a:t>
                      </a:r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양벌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규정에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따라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 소속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법인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에도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동일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조문의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부과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(300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천원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자진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2022-07-02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Tx/>
                        <a:buChar char="-"/>
                      </a:pP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신고내용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XX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 업무 관련 고객업체인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주식회사의 대표이사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는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2022.7.1.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신청서류와 함께 </a:t>
                      </a:r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대봉투속에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금품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만원을 함께 동봉하여 제출하였고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동일 오후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분경 공단직원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고객제출서류 확인과정에서 금품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만원이 들어있는 것을 확인하고 부서장 및 공단 청탁방지담당관에서 신고 후 제공자에게 반환 완료함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(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처리내용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신고자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면담 및 증거물 등 확인 결과 신고내용이 사실로 판단되어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지방법원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지원으로 제공자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및 소속법인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주식회사에 대하여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양벌규정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</a:t>
                      </a:r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부과요청함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수수자</a:t>
                      </a:r>
                      <a:r>
                        <a:rPr lang="en-US" altLang="ko-KR" sz="7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A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100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천원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6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0512" y="807629"/>
            <a:ext cx="8349241" cy="55672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ko-KR" sz="72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7200" b="1" dirty="0" smtClean="0">
                <a:solidFill>
                  <a:srgbClr val="FF0000"/>
                </a:solidFill>
              </a:rPr>
              <a:t>양식이 변경됨</a:t>
            </a:r>
            <a:r>
              <a:rPr lang="en-US" altLang="ko-KR" sz="7200" b="1" dirty="0" smtClean="0">
                <a:solidFill>
                  <a:srgbClr val="FF0000"/>
                </a:solidFill>
              </a:rPr>
              <a:t>!!!]</a:t>
            </a:r>
            <a:endParaRPr lang="en-US" altLang="ko-KR" sz="7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ko-KR" sz="2200" b="1" dirty="0" smtClean="0">
                <a:solidFill>
                  <a:srgbClr val="0070C0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altLang="ko-KR" sz="36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3600" b="1" dirty="0" smtClean="0">
                <a:solidFill>
                  <a:srgbClr val="0070C0"/>
                </a:solidFill>
              </a:rPr>
              <a:t>과거 양식 그대로 작성</a:t>
            </a:r>
            <a:r>
              <a:rPr lang="en-US" altLang="ko-KR" sz="3600" b="1" dirty="0" smtClean="0">
                <a:solidFill>
                  <a:srgbClr val="0070C0"/>
                </a:solidFill>
              </a:rPr>
              <a:t>·</a:t>
            </a:r>
            <a:r>
              <a:rPr lang="ko-KR" altLang="en-US" sz="3600" b="1" dirty="0" smtClean="0">
                <a:solidFill>
                  <a:srgbClr val="0070C0"/>
                </a:solidFill>
              </a:rPr>
              <a:t>제출하시면 안됨</a:t>
            </a:r>
            <a:r>
              <a:rPr lang="en-US" altLang="ko-KR" sz="3600" b="1" dirty="0" smtClean="0">
                <a:solidFill>
                  <a:srgbClr val="0070C0"/>
                </a:solidFill>
              </a:rPr>
              <a:t>!!)</a:t>
            </a:r>
          </a:p>
          <a:p>
            <a:pPr marL="0" indent="0" algn="ctr">
              <a:buNone/>
            </a:pPr>
            <a:endParaRPr lang="en-US" altLang="ko-KR" sz="2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ko-KR" sz="500" b="1" dirty="0" smtClean="0"/>
          </a:p>
          <a:p>
            <a:pPr marL="0" indent="0">
              <a:buNone/>
            </a:pPr>
            <a:r>
              <a:rPr lang="en-US" altLang="ko-KR" sz="2800" b="1" dirty="0" smtClean="0"/>
              <a:t>    </a:t>
            </a:r>
            <a:r>
              <a:rPr lang="ko-KR" altLang="en-US" sz="2800" b="1" dirty="0" smtClean="0"/>
              <a:t>☞ </a:t>
            </a:r>
            <a:r>
              <a:rPr lang="ko-KR" altLang="en-US" sz="2800" b="1" dirty="0"/>
              <a:t>조사항목 일부 변경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삭제 및 조정</a:t>
            </a:r>
            <a:r>
              <a:rPr lang="en-US" altLang="ko-KR" sz="2800" b="1" dirty="0"/>
              <a:t>), </a:t>
            </a:r>
            <a:r>
              <a:rPr lang="ko-KR" altLang="en-US" sz="2800" b="1" dirty="0"/>
              <a:t>대다수 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ko-KR" altLang="en-US" sz="2800" b="1" dirty="0" smtClean="0"/>
              <a:t>        항목을 </a:t>
            </a:r>
            <a:r>
              <a:rPr lang="ko-KR" altLang="en-US" sz="2800" b="1" dirty="0" err="1" smtClean="0"/>
              <a:t>콤보박스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선택박스</a:t>
            </a:r>
            <a:r>
              <a:rPr lang="en-US" altLang="ko-KR" sz="2800" b="1" dirty="0" smtClean="0"/>
              <a:t>)</a:t>
            </a:r>
            <a:r>
              <a:rPr lang="ko-KR" altLang="en-US" sz="2800" b="1" dirty="0" smtClean="0"/>
              <a:t>에서 선택 필요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/>
              <a:t> </a:t>
            </a:r>
            <a:r>
              <a:rPr lang="en-US" altLang="ko-KR" sz="2800" b="1" dirty="0" smtClean="0"/>
              <a:t>  </a:t>
            </a:r>
          </a:p>
          <a:p>
            <a:pPr marL="0" indent="0">
              <a:buNone/>
            </a:pPr>
            <a:r>
              <a:rPr lang="en-US" altLang="ko-KR" sz="2800" b="1" dirty="0" smtClean="0"/>
              <a:t>     </a:t>
            </a:r>
          </a:p>
          <a:p>
            <a:pPr marL="0" indent="0">
              <a:buNone/>
            </a:pPr>
            <a:endParaRPr lang="en-US" altLang="ko-KR" sz="500" b="1" dirty="0" smtClean="0"/>
          </a:p>
          <a:p>
            <a:pPr marL="0" indent="0">
              <a:buNone/>
            </a:pPr>
            <a:r>
              <a:rPr lang="en-US" altLang="ko-KR" sz="2800" b="1" dirty="0" smtClean="0">
                <a:solidFill>
                  <a:srgbClr val="0070C0"/>
                </a:solidFill>
              </a:rPr>
              <a:t>  </a:t>
            </a:r>
            <a:endParaRPr lang="en-US" altLang="ko-KR" sz="2400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53092"/>
              </p:ext>
            </p:extLst>
          </p:nvPr>
        </p:nvGraphicFramePr>
        <p:xfrm>
          <a:off x="376335" y="681134"/>
          <a:ext cx="8515740" cy="854633"/>
        </p:xfrm>
        <a:graphic>
          <a:graphicData uri="http://schemas.openxmlformats.org/drawingml/2006/table">
            <a:tbl>
              <a:tblPr/>
              <a:tblGrid>
                <a:gridCol w="8515740"/>
              </a:tblGrid>
              <a:tr h="5968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HY헤드라인M"/>
                        </a:rPr>
                        <a:t>「부정청탁 및 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latin typeface="HY헤드라인M"/>
                        </a:rPr>
                        <a:t>금품등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HY헤드라인M"/>
                        </a:rPr>
                        <a:t> 수수의 금지에 관한 법률」위반 신고현황 총괄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3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작성대상 기간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2016.9.28. ~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2022.12.31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16144"/>
              </p:ext>
            </p:extLst>
          </p:nvPr>
        </p:nvGraphicFramePr>
        <p:xfrm>
          <a:off x="320354" y="1623524"/>
          <a:ext cx="8590381" cy="1082352"/>
        </p:xfrm>
        <a:graphic>
          <a:graphicData uri="http://schemas.openxmlformats.org/drawingml/2006/table">
            <a:tbl>
              <a:tblPr/>
              <a:tblGrid>
                <a:gridCol w="629632"/>
                <a:gridCol w="2460225"/>
                <a:gridCol w="1026065"/>
                <a:gridCol w="746229"/>
                <a:gridCol w="746229"/>
                <a:gridCol w="746229"/>
                <a:gridCol w="746229"/>
                <a:gridCol w="746229"/>
                <a:gridCol w="743314"/>
              </a:tblGrid>
              <a:tr h="276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연번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기관유형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접수기관명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신고 접수현황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건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44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(3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(3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외부강의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13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공직유관단체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1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85401"/>
              </p:ext>
            </p:extLst>
          </p:nvPr>
        </p:nvGraphicFramePr>
        <p:xfrm>
          <a:off x="311014" y="3027285"/>
          <a:ext cx="8628438" cy="1096844"/>
        </p:xfrm>
        <a:graphic>
          <a:graphicData uri="http://schemas.openxmlformats.org/drawingml/2006/table">
            <a:tbl>
              <a:tblPr/>
              <a:tblGrid>
                <a:gridCol w="168380"/>
                <a:gridCol w="275208"/>
                <a:gridCol w="275208"/>
                <a:gridCol w="292963"/>
                <a:gridCol w="221942"/>
                <a:gridCol w="229654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425831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</a:tblGrid>
              <a:tr h="260239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조치현황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수사재판 결과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44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조사중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수사의뢰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 통보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타기관이첩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수사중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재판중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과태료부과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형사처벌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3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4</a:t>
                      </a:r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9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CC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34865" y="4474429"/>
          <a:ext cx="2540000" cy="1031240"/>
        </p:xfrm>
        <a:graphic>
          <a:graphicData uri="http://schemas.openxmlformats.org/drawingml/2006/table">
            <a:tbl>
              <a:tblPr/>
              <a:tblGrid>
                <a:gridCol w="355156"/>
                <a:gridCol w="355156"/>
                <a:gridCol w="355156"/>
                <a:gridCol w="789588"/>
                <a:gridCol w="684944"/>
              </a:tblGrid>
              <a:tr h="2476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징계결과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징계부가금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아래쪽 화살표 51"/>
          <p:cNvSpPr/>
          <p:nvPr/>
        </p:nvSpPr>
        <p:spPr>
          <a:xfrm rot="2700000" flipH="1">
            <a:off x="3021413" y="2175707"/>
            <a:ext cx="900000" cy="72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4546" y="71209"/>
            <a:ext cx="5209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및 </a:t>
            </a:r>
            <a:r>
              <a:rPr lang="ko-KR" altLang="en-US" sz="100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수수의 금지에 관한 법률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8"/>
          <p:cNvGrpSpPr/>
          <p:nvPr/>
        </p:nvGrpSpPr>
        <p:grpSpPr>
          <a:xfrm>
            <a:off x="3991381" y="1017036"/>
            <a:ext cx="1131134" cy="1101013"/>
            <a:chOff x="4019370" y="1101013"/>
            <a:chExt cx="958922" cy="102432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019370" y="1101013"/>
              <a:ext cx="795228" cy="699795"/>
            </a:xfrm>
            <a:custGeom>
              <a:avLst/>
              <a:gdLst>
                <a:gd name="T0" fmla="*/ 407 w 1024"/>
                <a:gd name="T1" fmla="*/ 495 h 906"/>
                <a:gd name="T2" fmla="*/ 384 w 1024"/>
                <a:gd name="T3" fmla="*/ 468 h 906"/>
                <a:gd name="T4" fmla="*/ 356 w 1024"/>
                <a:gd name="T5" fmla="*/ 425 h 906"/>
                <a:gd name="T6" fmla="*/ 326 w 1024"/>
                <a:gd name="T7" fmla="*/ 360 h 906"/>
                <a:gd name="T8" fmla="*/ 309 w 1024"/>
                <a:gd name="T9" fmla="*/ 308 h 906"/>
                <a:gd name="T10" fmla="*/ 300 w 1024"/>
                <a:gd name="T11" fmla="*/ 258 h 906"/>
                <a:gd name="T12" fmla="*/ 299 w 1024"/>
                <a:gd name="T13" fmla="*/ 226 h 906"/>
                <a:gd name="T14" fmla="*/ 307 w 1024"/>
                <a:gd name="T15" fmla="*/ 164 h 906"/>
                <a:gd name="T16" fmla="*/ 332 w 1024"/>
                <a:gd name="T17" fmla="*/ 105 h 906"/>
                <a:gd name="T18" fmla="*/ 373 w 1024"/>
                <a:gd name="T19" fmla="*/ 56 h 906"/>
                <a:gd name="T20" fmla="*/ 425 w 1024"/>
                <a:gd name="T21" fmla="*/ 19 h 906"/>
                <a:gd name="T22" fmla="*/ 490 w 1024"/>
                <a:gd name="T23" fmla="*/ 1 h 906"/>
                <a:gd name="T24" fmla="*/ 532 w 1024"/>
                <a:gd name="T25" fmla="*/ 1 h 906"/>
                <a:gd name="T26" fmla="*/ 588 w 1024"/>
                <a:gd name="T27" fmla="*/ 17 h 906"/>
                <a:gd name="T28" fmla="*/ 640 w 1024"/>
                <a:gd name="T29" fmla="*/ 49 h 906"/>
                <a:gd name="T30" fmla="*/ 682 w 1024"/>
                <a:gd name="T31" fmla="*/ 99 h 906"/>
                <a:gd name="T32" fmla="*/ 711 w 1024"/>
                <a:gd name="T33" fmla="*/ 159 h 906"/>
                <a:gd name="T34" fmla="*/ 722 w 1024"/>
                <a:gd name="T35" fmla="*/ 233 h 906"/>
                <a:gd name="T36" fmla="*/ 720 w 1024"/>
                <a:gd name="T37" fmla="*/ 267 h 906"/>
                <a:gd name="T38" fmla="*/ 709 w 1024"/>
                <a:gd name="T39" fmla="*/ 321 h 906"/>
                <a:gd name="T40" fmla="*/ 689 w 1024"/>
                <a:gd name="T41" fmla="*/ 373 h 906"/>
                <a:gd name="T42" fmla="*/ 663 w 1024"/>
                <a:gd name="T43" fmla="*/ 425 h 906"/>
                <a:gd name="T44" fmla="*/ 629 w 1024"/>
                <a:gd name="T45" fmla="*/ 470 h 906"/>
                <a:gd name="T46" fmla="*/ 605 w 1024"/>
                <a:gd name="T47" fmla="*/ 496 h 906"/>
                <a:gd name="T48" fmla="*/ 584 w 1024"/>
                <a:gd name="T49" fmla="*/ 515 h 906"/>
                <a:gd name="T50" fmla="*/ 590 w 1024"/>
                <a:gd name="T51" fmla="*/ 537 h 906"/>
                <a:gd name="T52" fmla="*/ 611 w 1024"/>
                <a:gd name="T53" fmla="*/ 567 h 906"/>
                <a:gd name="T54" fmla="*/ 646 w 1024"/>
                <a:gd name="T55" fmla="*/ 591 h 906"/>
                <a:gd name="T56" fmla="*/ 695 w 1024"/>
                <a:gd name="T57" fmla="*/ 612 h 906"/>
                <a:gd name="T58" fmla="*/ 840 w 1024"/>
                <a:gd name="T59" fmla="*/ 654 h 906"/>
                <a:gd name="T60" fmla="*/ 901 w 1024"/>
                <a:gd name="T61" fmla="*/ 672 h 906"/>
                <a:gd name="T62" fmla="*/ 966 w 1024"/>
                <a:gd name="T63" fmla="*/ 707 h 906"/>
                <a:gd name="T64" fmla="*/ 1002 w 1024"/>
                <a:gd name="T65" fmla="*/ 749 h 906"/>
                <a:gd name="T66" fmla="*/ 1010 w 1024"/>
                <a:gd name="T67" fmla="*/ 764 h 906"/>
                <a:gd name="T68" fmla="*/ 1022 w 1024"/>
                <a:gd name="T69" fmla="*/ 810 h 906"/>
                <a:gd name="T70" fmla="*/ 1023 w 1024"/>
                <a:gd name="T71" fmla="*/ 888 h 906"/>
                <a:gd name="T72" fmla="*/ 4 w 1024"/>
                <a:gd name="T73" fmla="*/ 906 h 906"/>
                <a:gd name="T74" fmla="*/ 2 w 1024"/>
                <a:gd name="T75" fmla="*/ 875 h 906"/>
                <a:gd name="T76" fmla="*/ 0 w 1024"/>
                <a:gd name="T77" fmla="*/ 805 h 906"/>
                <a:gd name="T78" fmla="*/ 7 w 1024"/>
                <a:gd name="T79" fmla="*/ 764 h 906"/>
                <a:gd name="T80" fmla="*/ 22 w 1024"/>
                <a:gd name="T81" fmla="*/ 734 h 906"/>
                <a:gd name="T82" fmla="*/ 65 w 1024"/>
                <a:gd name="T83" fmla="*/ 694 h 906"/>
                <a:gd name="T84" fmla="*/ 139 w 1024"/>
                <a:gd name="T85" fmla="*/ 663 h 906"/>
                <a:gd name="T86" fmla="*/ 222 w 1024"/>
                <a:gd name="T87" fmla="*/ 639 h 906"/>
                <a:gd name="T88" fmla="*/ 339 w 1024"/>
                <a:gd name="T89" fmla="*/ 602 h 906"/>
                <a:gd name="T90" fmla="*/ 379 w 1024"/>
                <a:gd name="T91" fmla="*/ 582 h 906"/>
                <a:gd name="T92" fmla="*/ 407 w 1024"/>
                <a:gd name="T93" fmla="*/ 560 h 906"/>
                <a:gd name="T94" fmla="*/ 426 w 1024"/>
                <a:gd name="T95" fmla="*/ 529 h 906"/>
                <a:gd name="T96" fmla="*/ 423 w 1024"/>
                <a:gd name="T97" fmla="*/ 51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4" h="906">
                  <a:moveTo>
                    <a:pt x="421" y="507"/>
                  </a:moveTo>
                  <a:lnTo>
                    <a:pt x="421" y="507"/>
                  </a:lnTo>
                  <a:lnTo>
                    <a:pt x="407" y="495"/>
                  </a:lnTo>
                  <a:lnTo>
                    <a:pt x="395" y="481"/>
                  </a:lnTo>
                  <a:lnTo>
                    <a:pt x="395" y="481"/>
                  </a:lnTo>
                  <a:lnTo>
                    <a:pt x="384" y="468"/>
                  </a:lnTo>
                  <a:lnTo>
                    <a:pt x="375" y="454"/>
                  </a:lnTo>
                  <a:lnTo>
                    <a:pt x="366" y="440"/>
                  </a:lnTo>
                  <a:lnTo>
                    <a:pt x="356" y="425"/>
                  </a:lnTo>
                  <a:lnTo>
                    <a:pt x="347" y="409"/>
                  </a:lnTo>
                  <a:lnTo>
                    <a:pt x="339" y="393"/>
                  </a:lnTo>
                  <a:lnTo>
                    <a:pt x="326" y="360"/>
                  </a:lnTo>
                  <a:lnTo>
                    <a:pt x="320" y="342"/>
                  </a:lnTo>
                  <a:lnTo>
                    <a:pt x="314" y="325"/>
                  </a:lnTo>
                  <a:lnTo>
                    <a:pt x="309" y="308"/>
                  </a:lnTo>
                  <a:lnTo>
                    <a:pt x="306" y="292"/>
                  </a:lnTo>
                  <a:lnTo>
                    <a:pt x="303" y="275"/>
                  </a:lnTo>
                  <a:lnTo>
                    <a:pt x="300" y="258"/>
                  </a:lnTo>
                  <a:lnTo>
                    <a:pt x="299" y="242"/>
                  </a:lnTo>
                  <a:lnTo>
                    <a:pt x="299" y="226"/>
                  </a:lnTo>
                  <a:lnTo>
                    <a:pt x="299" y="226"/>
                  </a:lnTo>
                  <a:lnTo>
                    <a:pt x="300" y="205"/>
                  </a:lnTo>
                  <a:lnTo>
                    <a:pt x="303" y="184"/>
                  </a:lnTo>
                  <a:lnTo>
                    <a:pt x="307" y="164"/>
                  </a:lnTo>
                  <a:lnTo>
                    <a:pt x="314" y="144"/>
                  </a:lnTo>
                  <a:lnTo>
                    <a:pt x="323" y="125"/>
                  </a:lnTo>
                  <a:lnTo>
                    <a:pt x="332" y="105"/>
                  </a:lnTo>
                  <a:lnTo>
                    <a:pt x="345" y="88"/>
                  </a:lnTo>
                  <a:lnTo>
                    <a:pt x="358" y="71"/>
                  </a:lnTo>
                  <a:lnTo>
                    <a:pt x="373" y="56"/>
                  </a:lnTo>
                  <a:lnTo>
                    <a:pt x="389" y="42"/>
                  </a:lnTo>
                  <a:lnTo>
                    <a:pt x="407" y="30"/>
                  </a:lnTo>
                  <a:lnTo>
                    <a:pt x="425" y="19"/>
                  </a:lnTo>
                  <a:lnTo>
                    <a:pt x="446" y="11"/>
                  </a:lnTo>
                  <a:lnTo>
                    <a:pt x="468" y="5"/>
                  </a:lnTo>
                  <a:lnTo>
                    <a:pt x="490" y="1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32" y="1"/>
                  </a:lnTo>
                  <a:lnTo>
                    <a:pt x="551" y="5"/>
                  </a:lnTo>
                  <a:lnTo>
                    <a:pt x="570" y="9"/>
                  </a:lnTo>
                  <a:lnTo>
                    <a:pt x="588" y="17"/>
                  </a:lnTo>
                  <a:lnTo>
                    <a:pt x="607" y="26"/>
                  </a:lnTo>
                  <a:lnTo>
                    <a:pt x="624" y="37"/>
                  </a:lnTo>
                  <a:lnTo>
                    <a:pt x="640" y="49"/>
                  </a:lnTo>
                  <a:lnTo>
                    <a:pt x="656" y="64"/>
                  </a:lnTo>
                  <a:lnTo>
                    <a:pt x="670" y="80"/>
                  </a:lnTo>
                  <a:lnTo>
                    <a:pt x="682" y="99"/>
                  </a:lnTo>
                  <a:lnTo>
                    <a:pt x="694" y="117"/>
                  </a:lnTo>
                  <a:lnTo>
                    <a:pt x="704" y="137"/>
                  </a:lnTo>
                  <a:lnTo>
                    <a:pt x="711" y="159"/>
                  </a:lnTo>
                  <a:lnTo>
                    <a:pt x="717" y="183"/>
                  </a:lnTo>
                  <a:lnTo>
                    <a:pt x="721" y="207"/>
                  </a:lnTo>
                  <a:lnTo>
                    <a:pt x="722" y="233"/>
                  </a:lnTo>
                  <a:lnTo>
                    <a:pt x="722" y="233"/>
                  </a:lnTo>
                  <a:lnTo>
                    <a:pt x="721" y="250"/>
                  </a:lnTo>
                  <a:lnTo>
                    <a:pt x="720" y="267"/>
                  </a:lnTo>
                  <a:lnTo>
                    <a:pt x="717" y="284"/>
                  </a:lnTo>
                  <a:lnTo>
                    <a:pt x="713" y="302"/>
                  </a:lnTo>
                  <a:lnTo>
                    <a:pt x="709" y="321"/>
                  </a:lnTo>
                  <a:lnTo>
                    <a:pt x="703" y="338"/>
                  </a:lnTo>
                  <a:lnTo>
                    <a:pt x="696" y="356"/>
                  </a:lnTo>
                  <a:lnTo>
                    <a:pt x="689" y="373"/>
                  </a:lnTo>
                  <a:lnTo>
                    <a:pt x="681" y="391"/>
                  </a:lnTo>
                  <a:lnTo>
                    <a:pt x="672" y="408"/>
                  </a:lnTo>
                  <a:lnTo>
                    <a:pt x="663" y="425"/>
                  </a:lnTo>
                  <a:lnTo>
                    <a:pt x="652" y="440"/>
                  </a:lnTo>
                  <a:lnTo>
                    <a:pt x="641" y="456"/>
                  </a:lnTo>
                  <a:lnTo>
                    <a:pt x="629" y="470"/>
                  </a:lnTo>
                  <a:lnTo>
                    <a:pt x="618" y="483"/>
                  </a:lnTo>
                  <a:lnTo>
                    <a:pt x="605" y="496"/>
                  </a:lnTo>
                  <a:lnTo>
                    <a:pt x="605" y="496"/>
                  </a:lnTo>
                  <a:lnTo>
                    <a:pt x="598" y="503"/>
                  </a:lnTo>
                  <a:lnTo>
                    <a:pt x="592" y="509"/>
                  </a:lnTo>
                  <a:lnTo>
                    <a:pt x="584" y="515"/>
                  </a:lnTo>
                  <a:lnTo>
                    <a:pt x="586" y="526"/>
                  </a:lnTo>
                  <a:lnTo>
                    <a:pt x="586" y="526"/>
                  </a:lnTo>
                  <a:lnTo>
                    <a:pt x="590" y="537"/>
                  </a:lnTo>
                  <a:lnTo>
                    <a:pt x="595" y="547"/>
                  </a:lnTo>
                  <a:lnTo>
                    <a:pt x="602" y="558"/>
                  </a:lnTo>
                  <a:lnTo>
                    <a:pt x="611" y="567"/>
                  </a:lnTo>
                  <a:lnTo>
                    <a:pt x="620" y="575"/>
                  </a:lnTo>
                  <a:lnTo>
                    <a:pt x="633" y="583"/>
                  </a:lnTo>
                  <a:lnTo>
                    <a:pt x="646" y="591"/>
                  </a:lnTo>
                  <a:lnTo>
                    <a:pt x="660" y="598"/>
                  </a:lnTo>
                  <a:lnTo>
                    <a:pt x="676" y="605"/>
                  </a:lnTo>
                  <a:lnTo>
                    <a:pt x="695" y="612"/>
                  </a:lnTo>
                  <a:lnTo>
                    <a:pt x="736" y="625"/>
                  </a:lnTo>
                  <a:lnTo>
                    <a:pt x="784" y="639"/>
                  </a:lnTo>
                  <a:lnTo>
                    <a:pt x="840" y="654"/>
                  </a:lnTo>
                  <a:lnTo>
                    <a:pt x="873" y="663"/>
                  </a:lnTo>
                  <a:lnTo>
                    <a:pt x="873" y="663"/>
                  </a:lnTo>
                  <a:lnTo>
                    <a:pt x="901" y="672"/>
                  </a:lnTo>
                  <a:lnTo>
                    <a:pt x="927" y="683"/>
                  </a:lnTo>
                  <a:lnTo>
                    <a:pt x="947" y="694"/>
                  </a:lnTo>
                  <a:lnTo>
                    <a:pt x="966" y="707"/>
                  </a:lnTo>
                  <a:lnTo>
                    <a:pt x="980" y="720"/>
                  </a:lnTo>
                  <a:lnTo>
                    <a:pt x="993" y="734"/>
                  </a:lnTo>
                  <a:lnTo>
                    <a:pt x="1002" y="749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6" y="779"/>
                  </a:lnTo>
                  <a:lnTo>
                    <a:pt x="1019" y="794"/>
                  </a:lnTo>
                  <a:lnTo>
                    <a:pt x="1022" y="810"/>
                  </a:lnTo>
                  <a:lnTo>
                    <a:pt x="1023" y="826"/>
                  </a:lnTo>
                  <a:lnTo>
                    <a:pt x="1024" y="857"/>
                  </a:lnTo>
                  <a:lnTo>
                    <a:pt x="1023" y="888"/>
                  </a:lnTo>
                  <a:lnTo>
                    <a:pt x="1023" y="888"/>
                  </a:lnTo>
                  <a:lnTo>
                    <a:pt x="1021" y="906"/>
                  </a:lnTo>
                  <a:lnTo>
                    <a:pt x="4" y="906"/>
                  </a:lnTo>
                  <a:lnTo>
                    <a:pt x="4" y="906"/>
                  </a:lnTo>
                  <a:lnTo>
                    <a:pt x="2" y="875"/>
                  </a:lnTo>
                  <a:lnTo>
                    <a:pt x="2" y="875"/>
                  </a:lnTo>
                  <a:lnTo>
                    <a:pt x="0" y="848"/>
                  </a:lnTo>
                  <a:lnTo>
                    <a:pt x="0" y="819"/>
                  </a:lnTo>
                  <a:lnTo>
                    <a:pt x="0" y="805"/>
                  </a:lnTo>
                  <a:lnTo>
                    <a:pt x="1" y="791"/>
                  </a:lnTo>
                  <a:lnTo>
                    <a:pt x="3" y="778"/>
                  </a:lnTo>
                  <a:lnTo>
                    <a:pt x="7" y="764"/>
                  </a:lnTo>
                  <a:lnTo>
                    <a:pt x="7" y="764"/>
                  </a:lnTo>
                  <a:lnTo>
                    <a:pt x="14" y="748"/>
                  </a:lnTo>
                  <a:lnTo>
                    <a:pt x="22" y="734"/>
                  </a:lnTo>
                  <a:lnTo>
                    <a:pt x="33" y="719"/>
                  </a:lnTo>
                  <a:lnTo>
                    <a:pt x="47" y="707"/>
                  </a:lnTo>
                  <a:lnTo>
                    <a:pt x="65" y="694"/>
                  </a:lnTo>
                  <a:lnTo>
                    <a:pt x="86" y="683"/>
                  </a:lnTo>
                  <a:lnTo>
                    <a:pt x="110" y="672"/>
                  </a:lnTo>
                  <a:lnTo>
                    <a:pt x="139" y="663"/>
                  </a:lnTo>
                  <a:lnTo>
                    <a:pt x="171" y="654"/>
                  </a:lnTo>
                  <a:lnTo>
                    <a:pt x="171" y="654"/>
                  </a:lnTo>
                  <a:lnTo>
                    <a:pt x="222" y="639"/>
                  </a:lnTo>
                  <a:lnTo>
                    <a:pt x="267" y="627"/>
                  </a:lnTo>
                  <a:lnTo>
                    <a:pt x="306" y="615"/>
                  </a:lnTo>
                  <a:lnTo>
                    <a:pt x="339" y="602"/>
                  </a:lnTo>
                  <a:lnTo>
                    <a:pt x="354" y="596"/>
                  </a:lnTo>
                  <a:lnTo>
                    <a:pt x="367" y="589"/>
                  </a:lnTo>
                  <a:lnTo>
                    <a:pt x="379" y="582"/>
                  </a:lnTo>
                  <a:lnTo>
                    <a:pt x="390" y="575"/>
                  </a:lnTo>
                  <a:lnTo>
                    <a:pt x="399" y="568"/>
                  </a:lnTo>
                  <a:lnTo>
                    <a:pt x="407" y="560"/>
                  </a:lnTo>
                  <a:lnTo>
                    <a:pt x="413" y="551"/>
                  </a:lnTo>
                  <a:lnTo>
                    <a:pt x="418" y="542"/>
                  </a:lnTo>
                  <a:lnTo>
                    <a:pt x="426" y="529"/>
                  </a:lnTo>
                  <a:lnTo>
                    <a:pt x="426" y="513"/>
                  </a:lnTo>
                  <a:lnTo>
                    <a:pt x="426" y="513"/>
                  </a:lnTo>
                  <a:lnTo>
                    <a:pt x="423" y="511"/>
                  </a:lnTo>
                  <a:lnTo>
                    <a:pt x="421" y="507"/>
                  </a:lnTo>
                  <a:lnTo>
                    <a:pt x="421" y="5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076943" y="1803308"/>
              <a:ext cx="901349" cy="322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0825" indent="-250825" algn="just" fontAlgn="base"/>
              <a:r>
                <a:rPr kumimoji="1" lang="ko-KR" altLang="en-US" smtClean="0">
                  <a:gradFill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신고자</a:t>
              </a:r>
              <a:endParaRPr kumimoji="1" lang="en-US" altLang="ko-KR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5549334" y="3099958"/>
            <a:ext cx="1681889" cy="55764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>
            <a:outerShdw blurRad="177800" dist="114300" dir="5400000" sx="92000" sy="92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소속기관장</a:t>
            </a:r>
            <a:endParaRPr lang="en-US" altLang="ko-KR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1863747" y="3071966"/>
            <a:ext cx="1681889" cy="55764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>
            <a:outerShdw blurRad="177800" dist="114300" dir="5400000" sx="92000" sy="92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</a:rPr>
              <a:t>감독기관장</a:t>
            </a:r>
            <a:endParaRPr lang="en-US" altLang="ko-KR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2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아래쪽 화살표 34"/>
          <p:cNvSpPr/>
          <p:nvPr/>
        </p:nvSpPr>
        <p:spPr>
          <a:xfrm rot="16200000" flipH="1">
            <a:off x="4170786" y="2917767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221819" y="2376393"/>
            <a:ext cx="505267" cy="2916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신고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276176" y="3234814"/>
            <a:ext cx="505267" cy="2916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이첩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39" name="아래쪽 화살표 38"/>
          <p:cNvSpPr/>
          <p:nvPr/>
        </p:nvSpPr>
        <p:spPr>
          <a:xfrm flipH="1">
            <a:off x="5971597" y="4012166"/>
            <a:ext cx="900000" cy="90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사각형: 둥근 모서리 91"/>
          <p:cNvSpPr/>
          <p:nvPr/>
        </p:nvSpPr>
        <p:spPr>
          <a:xfrm>
            <a:off x="5916909" y="5070848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법원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6" name="아래쪽 화살표 45"/>
          <p:cNvSpPr/>
          <p:nvPr/>
        </p:nvSpPr>
        <p:spPr>
          <a:xfrm rot="2700000">
            <a:off x="1272272" y="3984127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1318368" y="4278793"/>
            <a:ext cx="678391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시행령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제</a:t>
            </a:r>
            <a:r>
              <a:rPr lang="en-US" altLang="ko-KR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14</a:t>
            </a: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808023" y="4327444"/>
            <a:ext cx="505267" cy="4855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4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5386516" y="2460372"/>
            <a:ext cx="505267" cy="2916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신고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56" name="사각형: 둥근 모서리 91"/>
          <p:cNvSpPr/>
          <p:nvPr/>
        </p:nvSpPr>
        <p:spPr>
          <a:xfrm>
            <a:off x="878390" y="5070848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종결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7" name="사각형: 둥근 모서리 91"/>
          <p:cNvSpPr/>
          <p:nvPr/>
        </p:nvSpPr>
        <p:spPr>
          <a:xfrm>
            <a:off x="7708385" y="5070848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종결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8" name="사각형: 둥근 모서리 91"/>
          <p:cNvSpPr/>
          <p:nvPr/>
        </p:nvSpPr>
        <p:spPr>
          <a:xfrm>
            <a:off x="3705559" y="5070848"/>
            <a:ext cx="1575578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수사기관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9" name="아래쪽 화살표 58"/>
          <p:cNvSpPr/>
          <p:nvPr/>
        </p:nvSpPr>
        <p:spPr>
          <a:xfrm rot="2700000">
            <a:off x="4659284" y="3984127"/>
            <a:ext cx="900000" cy="90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아래쪽 화살표 60"/>
          <p:cNvSpPr/>
          <p:nvPr/>
        </p:nvSpPr>
        <p:spPr>
          <a:xfrm rot="18900000" flipH="1">
            <a:off x="7365162" y="3984127"/>
            <a:ext cx="900000" cy="90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 flipH="1">
            <a:off x="7541892" y="4278793"/>
            <a:ext cx="678391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시행령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제</a:t>
            </a:r>
            <a:r>
              <a:rPr lang="en-US" altLang="ko-KR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14</a:t>
            </a: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63" name="아래쪽 화살표 62"/>
          <p:cNvSpPr/>
          <p:nvPr/>
        </p:nvSpPr>
        <p:spPr>
          <a:xfrm rot="18900000" flipH="1">
            <a:off x="3371660" y="3984127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 flipH="1">
            <a:off x="3604376" y="4278793"/>
            <a:ext cx="482824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 flipH="1">
            <a:off x="4789364" y="4278793"/>
            <a:ext cx="482824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 flipH="1">
            <a:off x="6104979" y="4191269"/>
            <a:ext cx="631904" cy="6324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과태료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부과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요청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47875" y="3191064"/>
            <a:ext cx="858417" cy="47586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smtClean="0"/>
              <a:t>조사중</a:t>
            </a:r>
            <a:endParaRPr lang="ko-KR" altLang="en-US" sz="1300" b="1"/>
          </a:p>
        </p:txBody>
      </p:sp>
      <p:cxnSp>
        <p:nvCxnSpPr>
          <p:cNvPr id="44" name="직선 연결선 43"/>
          <p:cNvCxnSpPr/>
          <p:nvPr/>
        </p:nvCxnSpPr>
        <p:spPr>
          <a:xfrm>
            <a:off x="1390266" y="3387012"/>
            <a:ext cx="40121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28600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유형별 사례</a:t>
            </a:r>
            <a:r>
              <a:rPr lang="en-US" altLang="ko-KR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예시</a:t>
            </a:r>
            <a:r>
              <a:rPr lang="en-US" altLang="ko-KR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32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74094"/>
              </p:ext>
            </p:extLst>
          </p:nvPr>
        </p:nvGraphicFramePr>
        <p:xfrm>
          <a:off x="292361" y="149290"/>
          <a:ext cx="8636170" cy="6065079"/>
        </p:xfrm>
        <a:graphic>
          <a:graphicData uri="http://schemas.openxmlformats.org/drawingml/2006/table">
            <a:tbl>
              <a:tblPr/>
              <a:tblGrid>
                <a:gridCol w="184190"/>
                <a:gridCol w="269173"/>
                <a:gridCol w="353894"/>
                <a:gridCol w="431321"/>
                <a:gridCol w="379562"/>
                <a:gridCol w="638355"/>
                <a:gridCol w="1708030"/>
                <a:gridCol w="422694"/>
                <a:gridCol w="431321"/>
                <a:gridCol w="319177"/>
                <a:gridCol w="411429"/>
                <a:gridCol w="442586"/>
                <a:gridCol w="525080"/>
                <a:gridCol w="257452"/>
                <a:gridCol w="313024"/>
                <a:gridCol w="396815"/>
                <a:gridCol w="470891"/>
                <a:gridCol w="408373"/>
                <a:gridCol w="272803"/>
              </a:tblGrid>
              <a:tr h="610534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금품수수 위반 신고현황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8307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작성대상 기간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: 2016.9.28. ~ 2022.12.31.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5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사건연번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행위자연번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기관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기관명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신고일자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사건내용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b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소속기관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금액</a:t>
                      </a:r>
                      <a:b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천원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조치현황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제재현황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수사</a:t>
                      </a:r>
                      <a:r>
                        <a:rPr lang="en-US" altLang="ko-KR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재판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결과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징역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벌금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 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부과년도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상세 제재 수위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사건번호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</a:p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처분년도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부과 유무 및 수위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808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광역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자치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도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2022-07-02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 소속직원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는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2022.7.1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 19:00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경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시 인근 식당에서 납품업체 직원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로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부터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인당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만원 상당의 주류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식사를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제공받음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이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사실을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알게된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 증거물과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함께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도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감사관실로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신고함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확인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처리내용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조사결과 신고내용이 사실로 확인되어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소속기관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이 관련자에 대하여 관할법원에 과태료 부과 요청하고 징계토록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요구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수수자</a:t>
                      </a:r>
                      <a:r>
                        <a:rPr lang="en-US" altLang="ko-KR" sz="7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A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천원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타기관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이첩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광역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자치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도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2022-07-02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 소속직원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는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2022.7.1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 19:00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경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시 인근 식당에서 납품업체 직원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로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부터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인당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만원 상당의 주류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식사를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제공받음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이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사실을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알게된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 증거물과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함께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도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감사관실로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신고함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확인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처리내용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조사결과 신고내용이 사실로 확인되어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소속기관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이 관련자에 대하여 관할법원에 과태료 부과 요청하고 징계토록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요구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제공자</a:t>
                      </a:r>
                      <a:r>
                        <a:rPr lang="en-US" altLang="ko-KR" sz="7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B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납품업체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타기관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이첩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8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아래쪽 화살표 51"/>
          <p:cNvSpPr/>
          <p:nvPr/>
        </p:nvSpPr>
        <p:spPr>
          <a:xfrm rot="2700000" flipH="1">
            <a:off x="3021413" y="2175707"/>
            <a:ext cx="900000" cy="72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4546" y="71209"/>
            <a:ext cx="5209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및 </a:t>
            </a:r>
            <a:r>
              <a:rPr lang="ko-KR" altLang="en-US" sz="100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수수의 금지에 관한 법률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8"/>
          <p:cNvGrpSpPr/>
          <p:nvPr/>
        </p:nvGrpSpPr>
        <p:grpSpPr>
          <a:xfrm>
            <a:off x="3991381" y="1017036"/>
            <a:ext cx="1131134" cy="1101013"/>
            <a:chOff x="4019370" y="1101013"/>
            <a:chExt cx="958922" cy="102432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019370" y="1101013"/>
              <a:ext cx="795228" cy="699795"/>
            </a:xfrm>
            <a:custGeom>
              <a:avLst/>
              <a:gdLst>
                <a:gd name="T0" fmla="*/ 407 w 1024"/>
                <a:gd name="T1" fmla="*/ 495 h 906"/>
                <a:gd name="T2" fmla="*/ 384 w 1024"/>
                <a:gd name="T3" fmla="*/ 468 h 906"/>
                <a:gd name="T4" fmla="*/ 356 w 1024"/>
                <a:gd name="T5" fmla="*/ 425 h 906"/>
                <a:gd name="T6" fmla="*/ 326 w 1024"/>
                <a:gd name="T7" fmla="*/ 360 h 906"/>
                <a:gd name="T8" fmla="*/ 309 w 1024"/>
                <a:gd name="T9" fmla="*/ 308 h 906"/>
                <a:gd name="T10" fmla="*/ 300 w 1024"/>
                <a:gd name="T11" fmla="*/ 258 h 906"/>
                <a:gd name="T12" fmla="*/ 299 w 1024"/>
                <a:gd name="T13" fmla="*/ 226 h 906"/>
                <a:gd name="T14" fmla="*/ 307 w 1024"/>
                <a:gd name="T15" fmla="*/ 164 h 906"/>
                <a:gd name="T16" fmla="*/ 332 w 1024"/>
                <a:gd name="T17" fmla="*/ 105 h 906"/>
                <a:gd name="T18" fmla="*/ 373 w 1024"/>
                <a:gd name="T19" fmla="*/ 56 h 906"/>
                <a:gd name="T20" fmla="*/ 425 w 1024"/>
                <a:gd name="T21" fmla="*/ 19 h 906"/>
                <a:gd name="T22" fmla="*/ 490 w 1024"/>
                <a:gd name="T23" fmla="*/ 1 h 906"/>
                <a:gd name="T24" fmla="*/ 532 w 1024"/>
                <a:gd name="T25" fmla="*/ 1 h 906"/>
                <a:gd name="T26" fmla="*/ 588 w 1024"/>
                <a:gd name="T27" fmla="*/ 17 h 906"/>
                <a:gd name="T28" fmla="*/ 640 w 1024"/>
                <a:gd name="T29" fmla="*/ 49 h 906"/>
                <a:gd name="T30" fmla="*/ 682 w 1024"/>
                <a:gd name="T31" fmla="*/ 99 h 906"/>
                <a:gd name="T32" fmla="*/ 711 w 1024"/>
                <a:gd name="T33" fmla="*/ 159 h 906"/>
                <a:gd name="T34" fmla="*/ 722 w 1024"/>
                <a:gd name="T35" fmla="*/ 233 h 906"/>
                <a:gd name="T36" fmla="*/ 720 w 1024"/>
                <a:gd name="T37" fmla="*/ 267 h 906"/>
                <a:gd name="T38" fmla="*/ 709 w 1024"/>
                <a:gd name="T39" fmla="*/ 321 h 906"/>
                <a:gd name="T40" fmla="*/ 689 w 1024"/>
                <a:gd name="T41" fmla="*/ 373 h 906"/>
                <a:gd name="T42" fmla="*/ 663 w 1024"/>
                <a:gd name="T43" fmla="*/ 425 h 906"/>
                <a:gd name="T44" fmla="*/ 629 w 1024"/>
                <a:gd name="T45" fmla="*/ 470 h 906"/>
                <a:gd name="T46" fmla="*/ 605 w 1024"/>
                <a:gd name="T47" fmla="*/ 496 h 906"/>
                <a:gd name="T48" fmla="*/ 584 w 1024"/>
                <a:gd name="T49" fmla="*/ 515 h 906"/>
                <a:gd name="T50" fmla="*/ 590 w 1024"/>
                <a:gd name="T51" fmla="*/ 537 h 906"/>
                <a:gd name="T52" fmla="*/ 611 w 1024"/>
                <a:gd name="T53" fmla="*/ 567 h 906"/>
                <a:gd name="T54" fmla="*/ 646 w 1024"/>
                <a:gd name="T55" fmla="*/ 591 h 906"/>
                <a:gd name="T56" fmla="*/ 695 w 1024"/>
                <a:gd name="T57" fmla="*/ 612 h 906"/>
                <a:gd name="T58" fmla="*/ 840 w 1024"/>
                <a:gd name="T59" fmla="*/ 654 h 906"/>
                <a:gd name="T60" fmla="*/ 901 w 1024"/>
                <a:gd name="T61" fmla="*/ 672 h 906"/>
                <a:gd name="T62" fmla="*/ 966 w 1024"/>
                <a:gd name="T63" fmla="*/ 707 h 906"/>
                <a:gd name="T64" fmla="*/ 1002 w 1024"/>
                <a:gd name="T65" fmla="*/ 749 h 906"/>
                <a:gd name="T66" fmla="*/ 1010 w 1024"/>
                <a:gd name="T67" fmla="*/ 764 h 906"/>
                <a:gd name="T68" fmla="*/ 1022 w 1024"/>
                <a:gd name="T69" fmla="*/ 810 h 906"/>
                <a:gd name="T70" fmla="*/ 1023 w 1024"/>
                <a:gd name="T71" fmla="*/ 888 h 906"/>
                <a:gd name="T72" fmla="*/ 4 w 1024"/>
                <a:gd name="T73" fmla="*/ 906 h 906"/>
                <a:gd name="T74" fmla="*/ 2 w 1024"/>
                <a:gd name="T75" fmla="*/ 875 h 906"/>
                <a:gd name="T76" fmla="*/ 0 w 1024"/>
                <a:gd name="T77" fmla="*/ 805 h 906"/>
                <a:gd name="T78" fmla="*/ 7 w 1024"/>
                <a:gd name="T79" fmla="*/ 764 h 906"/>
                <a:gd name="T80" fmla="*/ 22 w 1024"/>
                <a:gd name="T81" fmla="*/ 734 h 906"/>
                <a:gd name="T82" fmla="*/ 65 w 1024"/>
                <a:gd name="T83" fmla="*/ 694 h 906"/>
                <a:gd name="T84" fmla="*/ 139 w 1024"/>
                <a:gd name="T85" fmla="*/ 663 h 906"/>
                <a:gd name="T86" fmla="*/ 222 w 1024"/>
                <a:gd name="T87" fmla="*/ 639 h 906"/>
                <a:gd name="T88" fmla="*/ 339 w 1024"/>
                <a:gd name="T89" fmla="*/ 602 h 906"/>
                <a:gd name="T90" fmla="*/ 379 w 1024"/>
                <a:gd name="T91" fmla="*/ 582 h 906"/>
                <a:gd name="T92" fmla="*/ 407 w 1024"/>
                <a:gd name="T93" fmla="*/ 560 h 906"/>
                <a:gd name="T94" fmla="*/ 426 w 1024"/>
                <a:gd name="T95" fmla="*/ 529 h 906"/>
                <a:gd name="T96" fmla="*/ 423 w 1024"/>
                <a:gd name="T97" fmla="*/ 51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4" h="906">
                  <a:moveTo>
                    <a:pt x="421" y="507"/>
                  </a:moveTo>
                  <a:lnTo>
                    <a:pt x="421" y="507"/>
                  </a:lnTo>
                  <a:lnTo>
                    <a:pt x="407" y="495"/>
                  </a:lnTo>
                  <a:lnTo>
                    <a:pt x="395" y="481"/>
                  </a:lnTo>
                  <a:lnTo>
                    <a:pt x="395" y="481"/>
                  </a:lnTo>
                  <a:lnTo>
                    <a:pt x="384" y="468"/>
                  </a:lnTo>
                  <a:lnTo>
                    <a:pt x="375" y="454"/>
                  </a:lnTo>
                  <a:lnTo>
                    <a:pt x="366" y="440"/>
                  </a:lnTo>
                  <a:lnTo>
                    <a:pt x="356" y="425"/>
                  </a:lnTo>
                  <a:lnTo>
                    <a:pt x="347" y="409"/>
                  </a:lnTo>
                  <a:lnTo>
                    <a:pt x="339" y="393"/>
                  </a:lnTo>
                  <a:lnTo>
                    <a:pt x="326" y="360"/>
                  </a:lnTo>
                  <a:lnTo>
                    <a:pt x="320" y="342"/>
                  </a:lnTo>
                  <a:lnTo>
                    <a:pt x="314" y="325"/>
                  </a:lnTo>
                  <a:lnTo>
                    <a:pt x="309" y="308"/>
                  </a:lnTo>
                  <a:lnTo>
                    <a:pt x="306" y="292"/>
                  </a:lnTo>
                  <a:lnTo>
                    <a:pt x="303" y="275"/>
                  </a:lnTo>
                  <a:lnTo>
                    <a:pt x="300" y="258"/>
                  </a:lnTo>
                  <a:lnTo>
                    <a:pt x="299" y="242"/>
                  </a:lnTo>
                  <a:lnTo>
                    <a:pt x="299" y="226"/>
                  </a:lnTo>
                  <a:lnTo>
                    <a:pt x="299" y="226"/>
                  </a:lnTo>
                  <a:lnTo>
                    <a:pt x="300" y="205"/>
                  </a:lnTo>
                  <a:lnTo>
                    <a:pt x="303" y="184"/>
                  </a:lnTo>
                  <a:lnTo>
                    <a:pt x="307" y="164"/>
                  </a:lnTo>
                  <a:lnTo>
                    <a:pt x="314" y="144"/>
                  </a:lnTo>
                  <a:lnTo>
                    <a:pt x="323" y="125"/>
                  </a:lnTo>
                  <a:lnTo>
                    <a:pt x="332" y="105"/>
                  </a:lnTo>
                  <a:lnTo>
                    <a:pt x="345" y="88"/>
                  </a:lnTo>
                  <a:lnTo>
                    <a:pt x="358" y="71"/>
                  </a:lnTo>
                  <a:lnTo>
                    <a:pt x="373" y="56"/>
                  </a:lnTo>
                  <a:lnTo>
                    <a:pt x="389" y="42"/>
                  </a:lnTo>
                  <a:lnTo>
                    <a:pt x="407" y="30"/>
                  </a:lnTo>
                  <a:lnTo>
                    <a:pt x="425" y="19"/>
                  </a:lnTo>
                  <a:lnTo>
                    <a:pt x="446" y="11"/>
                  </a:lnTo>
                  <a:lnTo>
                    <a:pt x="468" y="5"/>
                  </a:lnTo>
                  <a:lnTo>
                    <a:pt x="490" y="1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32" y="1"/>
                  </a:lnTo>
                  <a:lnTo>
                    <a:pt x="551" y="5"/>
                  </a:lnTo>
                  <a:lnTo>
                    <a:pt x="570" y="9"/>
                  </a:lnTo>
                  <a:lnTo>
                    <a:pt x="588" y="17"/>
                  </a:lnTo>
                  <a:lnTo>
                    <a:pt x="607" y="26"/>
                  </a:lnTo>
                  <a:lnTo>
                    <a:pt x="624" y="37"/>
                  </a:lnTo>
                  <a:lnTo>
                    <a:pt x="640" y="49"/>
                  </a:lnTo>
                  <a:lnTo>
                    <a:pt x="656" y="64"/>
                  </a:lnTo>
                  <a:lnTo>
                    <a:pt x="670" y="80"/>
                  </a:lnTo>
                  <a:lnTo>
                    <a:pt x="682" y="99"/>
                  </a:lnTo>
                  <a:lnTo>
                    <a:pt x="694" y="117"/>
                  </a:lnTo>
                  <a:lnTo>
                    <a:pt x="704" y="137"/>
                  </a:lnTo>
                  <a:lnTo>
                    <a:pt x="711" y="159"/>
                  </a:lnTo>
                  <a:lnTo>
                    <a:pt x="717" y="183"/>
                  </a:lnTo>
                  <a:lnTo>
                    <a:pt x="721" y="207"/>
                  </a:lnTo>
                  <a:lnTo>
                    <a:pt x="722" y="233"/>
                  </a:lnTo>
                  <a:lnTo>
                    <a:pt x="722" y="233"/>
                  </a:lnTo>
                  <a:lnTo>
                    <a:pt x="721" y="250"/>
                  </a:lnTo>
                  <a:lnTo>
                    <a:pt x="720" y="267"/>
                  </a:lnTo>
                  <a:lnTo>
                    <a:pt x="717" y="284"/>
                  </a:lnTo>
                  <a:lnTo>
                    <a:pt x="713" y="302"/>
                  </a:lnTo>
                  <a:lnTo>
                    <a:pt x="709" y="321"/>
                  </a:lnTo>
                  <a:lnTo>
                    <a:pt x="703" y="338"/>
                  </a:lnTo>
                  <a:lnTo>
                    <a:pt x="696" y="356"/>
                  </a:lnTo>
                  <a:lnTo>
                    <a:pt x="689" y="373"/>
                  </a:lnTo>
                  <a:lnTo>
                    <a:pt x="681" y="391"/>
                  </a:lnTo>
                  <a:lnTo>
                    <a:pt x="672" y="408"/>
                  </a:lnTo>
                  <a:lnTo>
                    <a:pt x="663" y="425"/>
                  </a:lnTo>
                  <a:lnTo>
                    <a:pt x="652" y="440"/>
                  </a:lnTo>
                  <a:lnTo>
                    <a:pt x="641" y="456"/>
                  </a:lnTo>
                  <a:lnTo>
                    <a:pt x="629" y="470"/>
                  </a:lnTo>
                  <a:lnTo>
                    <a:pt x="618" y="483"/>
                  </a:lnTo>
                  <a:lnTo>
                    <a:pt x="605" y="496"/>
                  </a:lnTo>
                  <a:lnTo>
                    <a:pt x="605" y="496"/>
                  </a:lnTo>
                  <a:lnTo>
                    <a:pt x="598" y="503"/>
                  </a:lnTo>
                  <a:lnTo>
                    <a:pt x="592" y="509"/>
                  </a:lnTo>
                  <a:lnTo>
                    <a:pt x="584" y="515"/>
                  </a:lnTo>
                  <a:lnTo>
                    <a:pt x="586" y="526"/>
                  </a:lnTo>
                  <a:lnTo>
                    <a:pt x="586" y="526"/>
                  </a:lnTo>
                  <a:lnTo>
                    <a:pt x="590" y="537"/>
                  </a:lnTo>
                  <a:lnTo>
                    <a:pt x="595" y="547"/>
                  </a:lnTo>
                  <a:lnTo>
                    <a:pt x="602" y="558"/>
                  </a:lnTo>
                  <a:lnTo>
                    <a:pt x="611" y="567"/>
                  </a:lnTo>
                  <a:lnTo>
                    <a:pt x="620" y="575"/>
                  </a:lnTo>
                  <a:lnTo>
                    <a:pt x="633" y="583"/>
                  </a:lnTo>
                  <a:lnTo>
                    <a:pt x="646" y="591"/>
                  </a:lnTo>
                  <a:lnTo>
                    <a:pt x="660" y="598"/>
                  </a:lnTo>
                  <a:lnTo>
                    <a:pt x="676" y="605"/>
                  </a:lnTo>
                  <a:lnTo>
                    <a:pt x="695" y="612"/>
                  </a:lnTo>
                  <a:lnTo>
                    <a:pt x="736" y="625"/>
                  </a:lnTo>
                  <a:lnTo>
                    <a:pt x="784" y="639"/>
                  </a:lnTo>
                  <a:lnTo>
                    <a:pt x="840" y="654"/>
                  </a:lnTo>
                  <a:lnTo>
                    <a:pt x="873" y="663"/>
                  </a:lnTo>
                  <a:lnTo>
                    <a:pt x="873" y="663"/>
                  </a:lnTo>
                  <a:lnTo>
                    <a:pt x="901" y="672"/>
                  </a:lnTo>
                  <a:lnTo>
                    <a:pt x="927" y="683"/>
                  </a:lnTo>
                  <a:lnTo>
                    <a:pt x="947" y="694"/>
                  </a:lnTo>
                  <a:lnTo>
                    <a:pt x="966" y="707"/>
                  </a:lnTo>
                  <a:lnTo>
                    <a:pt x="980" y="720"/>
                  </a:lnTo>
                  <a:lnTo>
                    <a:pt x="993" y="734"/>
                  </a:lnTo>
                  <a:lnTo>
                    <a:pt x="1002" y="749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6" y="779"/>
                  </a:lnTo>
                  <a:lnTo>
                    <a:pt x="1019" y="794"/>
                  </a:lnTo>
                  <a:lnTo>
                    <a:pt x="1022" y="810"/>
                  </a:lnTo>
                  <a:lnTo>
                    <a:pt x="1023" y="826"/>
                  </a:lnTo>
                  <a:lnTo>
                    <a:pt x="1024" y="857"/>
                  </a:lnTo>
                  <a:lnTo>
                    <a:pt x="1023" y="888"/>
                  </a:lnTo>
                  <a:lnTo>
                    <a:pt x="1023" y="888"/>
                  </a:lnTo>
                  <a:lnTo>
                    <a:pt x="1021" y="906"/>
                  </a:lnTo>
                  <a:lnTo>
                    <a:pt x="4" y="906"/>
                  </a:lnTo>
                  <a:lnTo>
                    <a:pt x="4" y="906"/>
                  </a:lnTo>
                  <a:lnTo>
                    <a:pt x="2" y="875"/>
                  </a:lnTo>
                  <a:lnTo>
                    <a:pt x="2" y="875"/>
                  </a:lnTo>
                  <a:lnTo>
                    <a:pt x="0" y="848"/>
                  </a:lnTo>
                  <a:lnTo>
                    <a:pt x="0" y="819"/>
                  </a:lnTo>
                  <a:lnTo>
                    <a:pt x="0" y="805"/>
                  </a:lnTo>
                  <a:lnTo>
                    <a:pt x="1" y="791"/>
                  </a:lnTo>
                  <a:lnTo>
                    <a:pt x="3" y="778"/>
                  </a:lnTo>
                  <a:lnTo>
                    <a:pt x="7" y="764"/>
                  </a:lnTo>
                  <a:lnTo>
                    <a:pt x="7" y="764"/>
                  </a:lnTo>
                  <a:lnTo>
                    <a:pt x="14" y="748"/>
                  </a:lnTo>
                  <a:lnTo>
                    <a:pt x="22" y="734"/>
                  </a:lnTo>
                  <a:lnTo>
                    <a:pt x="33" y="719"/>
                  </a:lnTo>
                  <a:lnTo>
                    <a:pt x="47" y="707"/>
                  </a:lnTo>
                  <a:lnTo>
                    <a:pt x="65" y="694"/>
                  </a:lnTo>
                  <a:lnTo>
                    <a:pt x="86" y="683"/>
                  </a:lnTo>
                  <a:lnTo>
                    <a:pt x="110" y="672"/>
                  </a:lnTo>
                  <a:lnTo>
                    <a:pt x="139" y="663"/>
                  </a:lnTo>
                  <a:lnTo>
                    <a:pt x="171" y="654"/>
                  </a:lnTo>
                  <a:lnTo>
                    <a:pt x="171" y="654"/>
                  </a:lnTo>
                  <a:lnTo>
                    <a:pt x="222" y="639"/>
                  </a:lnTo>
                  <a:lnTo>
                    <a:pt x="267" y="627"/>
                  </a:lnTo>
                  <a:lnTo>
                    <a:pt x="306" y="615"/>
                  </a:lnTo>
                  <a:lnTo>
                    <a:pt x="339" y="602"/>
                  </a:lnTo>
                  <a:lnTo>
                    <a:pt x="354" y="596"/>
                  </a:lnTo>
                  <a:lnTo>
                    <a:pt x="367" y="589"/>
                  </a:lnTo>
                  <a:lnTo>
                    <a:pt x="379" y="582"/>
                  </a:lnTo>
                  <a:lnTo>
                    <a:pt x="390" y="575"/>
                  </a:lnTo>
                  <a:lnTo>
                    <a:pt x="399" y="568"/>
                  </a:lnTo>
                  <a:lnTo>
                    <a:pt x="407" y="560"/>
                  </a:lnTo>
                  <a:lnTo>
                    <a:pt x="413" y="551"/>
                  </a:lnTo>
                  <a:lnTo>
                    <a:pt x="418" y="542"/>
                  </a:lnTo>
                  <a:lnTo>
                    <a:pt x="426" y="529"/>
                  </a:lnTo>
                  <a:lnTo>
                    <a:pt x="426" y="513"/>
                  </a:lnTo>
                  <a:lnTo>
                    <a:pt x="426" y="513"/>
                  </a:lnTo>
                  <a:lnTo>
                    <a:pt x="423" y="511"/>
                  </a:lnTo>
                  <a:lnTo>
                    <a:pt x="421" y="507"/>
                  </a:lnTo>
                  <a:lnTo>
                    <a:pt x="421" y="5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076943" y="1803308"/>
              <a:ext cx="901349" cy="322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0825" indent="-250825" algn="just" fontAlgn="base"/>
              <a:r>
                <a:rPr kumimoji="1" lang="ko-KR" altLang="en-US" smtClean="0">
                  <a:gradFill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신고자</a:t>
              </a:r>
              <a:endParaRPr kumimoji="1" lang="en-US" altLang="ko-KR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5549334" y="3099958"/>
            <a:ext cx="1681889" cy="55764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>
            <a:outerShdw blurRad="177800" dist="114300" dir="5400000" sx="92000" sy="92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</a:rPr>
              <a:t>소속기관장</a:t>
            </a:r>
            <a:endParaRPr lang="en-US" altLang="ko-KR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2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1863747" y="3071966"/>
            <a:ext cx="1681889" cy="55764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>
            <a:outerShdw blurRad="177800" dist="114300" dir="5400000" sx="92000" sy="92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감독기관장</a:t>
            </a:r>
            <a:endParaRPr lang="en-US" altLang="ko-KR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아래쪽 화살표 34"/>
          <p:cNvSpPr/>
          <p:nvPr/>
        </p:nvSpPr>
        <p:spPr>
          <a:xfrm rot="16200000" flipH="1">
            <a:off x="4170786" y="2917767"/>
            <a:ext cx="900000" cy="90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221819" y="2376393"/>
            <a:ext cx="505267" cy="2916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신고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276176" y="3234814"/>
            <a:ext cx="505267" cy="2916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이첩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39" name="아래쪽 화살표 38"/>
          <p:cNvSpPr/>
          <p:nvPr/>
        </p:nvSpPr>
        <p:spPr>
          <a:xfrm flipH="1">
            <a:off x="5971597" y="4012166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사각형: 둥근 모서리 91"/>
          <p:cNvSpPr/>
          <p:nvPr/>
        </p:nvSpPr>
        <p:spPr>
          <a:xfrm>
            <a:off x="5916909" y="5070848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법원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6" name="아래쪽 화살표 45"/>
          <p:cNvSpPr/>
          <p:nvPr/>
        </p:nvSpPr>
        <p:spPr>
          <a:xfrm rot="2700000">
            <a:off x="1272272" y="3984127"/>
            <a:ext cx="900000" cy="90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1318368" y="4278793"/>
            <a:ext cx="678391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시행령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제</a:t>
            </a:r>
            <a:r>
              <a:rPr lang="en-US" altLang="ko-KR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14</a:t>
            </a: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808023" y="4327444"/>
            <a:ext cx="505267" cy="4855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4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56" name="사각형: 둥근 모서리 91"/>
          <p:cNvSpPr/>
          <p:nvPr/>
        </p:nvSpPr>
        <p:spPr>
          <a:xfrm>
            <a:off x="878390" y="5070848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종결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7" name="사각형: 둥근 모서리 91"/>
          <p:cNvSpPr/>
          <p:nvPr/>
        </p:nvSpPr>
        <p:spPr>
          <a:xfrm>
            <a:off x="7708385" y="5070848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종결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8" name="사각형: 둥근 모서리 91"/>
          <p:cNvSpPr/>
          <p:nvPr/>
        </p:nvSpPr>
        <p:spPr>
          <a:xfrm>
            <a:off x="3705559" y="5070848"/>
            <a:ext cx="1575578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수사기관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9" name="아래쪽 화살표 58"/>
          <p:cNvSpPr/>
          <p:nvPr/>
        </p:nvSpPr>
        <p:spPr>
          <a:xfrm rot="2700000">
            <a:off x="4659284" y="3984127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아래쪽 화살표 60"/>
          <p:cNvSpPr/>
          <p:nvPr/>
        </p:nvSpPr>
        <p:spPr>
          <a:xfrm rot="18900000" flipH="1">
            <a:off x="7365162" y="3984127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 flipH="1">
            <a:off x="7541892" y="4278793"/>
            <a:ext cx="678391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시행령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제</a:t>
            </a:r>
            <a:r>
              <a:rPr lang="en-US" altLang="ko-KR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14</a:t>
            </a: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63" name="아래쪽 화살표 62"/>
          <p:cNvSpPr/>
          <p:nvPr/>
        </p:nvSpPr>
        <p:spPr>
          <a:xfrm rot="18900000" flipH="1">
            <a:off x="3371660" y="3984127"/>
            <a:ext cx="900000" cy="90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 flipH="1">
            <a:off x="3604376" y="4278793"/>
            <a:ext cx="482824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 flipH="1">
            <a:off x="4789364" y="4278793"/>
            <a:ext cx="482824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 flipH="1">
            <a:off x="6104979" y="4191269"/>
            <a:ext cx="631904" cy="6324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과태료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부과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요청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884374" y="3191064"/>
            <a:ext cx="858417" cy="47586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smtClean="0"/>
              <a:t>조사중</a:t>
            </a:r>
            <a:endParaRPr lang="ko-KR" altLang="en-US" sz="1300" b="1"/>
          </a:p>
        </p:txBody>
      </p:sp>
      <p:cxnSp>
        <p:nvCxnSpPr>
          <p:cNvPr id="44" name="직선 연결선 43"/>
          <p:cNvCxnSpPr/>
          <p:nvPr/>
        </p:nvCxnSpPr>
        <p:spPr>
          <a:xfrm>
            <a:off x="7371189" y="3387012"/>
            <a:ext cx="40121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유형별 사례</a:t>
            </a:r>
            <a:r>
              <a:rPr lang="en-US" altLang="ko-KR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예시</a:t>
            </a:r>
            <a:r>
              <a:rPr lang="en-US" altLang="ko-KR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32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83673"/>
              </p:ext>
            </p:extLst>
          </p:nvPr>
        </p:nvGraphicFramePr>
        <p:xfrm>
          <a:off x="292361" y="149290"/>
          <a:ext cx="8636170" cy="6065079"/>
        </p:xfrm>
        <a:graphic>
          <a:graphicData uri="http://schemas.openxmlformats.org/drawingml/2006/table">
            <a:tbl>
              <a:tblPr/>
              <a:tblGrid>
                <a:gridCol w="184190"/>
                <a:gridCol w="269173"/>
                <a:gridCol w="353894"/>
                <a:gridCol w="431321"/>
                <a:gridCol w="379562"/>
                <a:gridCol w="638355"/>
                <a:gridCol w="1708030"/>
                <a:gridCol w="422694"/>
                <a:gridCol w="431321"/>
                <a:gridCol w="319177"/>
                <a:gridCol w="411429"/>
                <a:gridCol w="442586"/>
                <a:gridCol w="525080"/>
                <a:gridCol w="257452"/>
                <a:gridCol w="313024"/>
                <a:gridCol w="396815"/>
                <a:gridCol w="470891"/>
                <a:gridCol w="408373"/>
                <a:gridCol w="272803"/>
              </a:tblGrid>
              <a:tr h="610534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금품수수 위반 신고현황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8307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작성대상 기간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: 2016.9.28. ~ 2022.12.31.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5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사건연번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행위자연번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기관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기관명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신고일자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사건내용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b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소속기관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금액</a:t>
                      </a:r>
                      <a:b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천원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조치현황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제재현황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수사</a:t>
                      </a:r>
                      <a:r>
                        <a:rPr lang="en-US" altLang="ko-KR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재판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결과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징역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벌금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 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부과년도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상세 제재 수위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사건번호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</a:p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처분년도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부과 유무 및 수위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808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2022-07-02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 소속직원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는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2022.7.1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 19:00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경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시 인근 식당에서 납품업체 직원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로부터 인당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만원 상당의 주류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식사를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제공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받음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도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감사실에서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공단으로 신고조사 결과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통보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확인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처리내용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지방법원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지원으로 과태료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부과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요청하고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직원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에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대해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징계처분함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수수자</a:t>
                      </a:r>
                      <a:r>
                        <a:rPr lang="en-US" altLang="ko-KR" sz="7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A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천원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부과요청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부과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400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천원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지방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법원</a:t>
                      </a:r>
                      <a:b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지원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징계완료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감봉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2022-07-02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 소속직원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는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2022.7.1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 19:00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경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시 인근 식당에서 납품업체 직원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로부터 인당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만원 상당의 주류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식사를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제공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받음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도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감사실에서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공단으로 신고조사 결과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통보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확인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처리내용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지방법원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지원으로 과태료 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부과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요청하고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직원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 대해 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징계처분함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제공자</a:t>
                      </a:r>
                      <a:r>
                        <a:rPr lang="en-US" altLang="ko-KR" sz="7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B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납품업체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부과요청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부과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400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천원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지방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법원</a:t>
                      </a:r>
                      <a:b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지원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345</a:t>
                      </a:r>
                    </a:p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*</a:t>
                      </a:r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양벌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규정에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따라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 소속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법인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에도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동일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조문의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부과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(400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천원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1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62453"/>
              </p:ext>
            </p:extLst>
          </p:nvPr>
        </p:nvGraphicFramePr>
        <p:xfrm>
          <a:off x="376335" y="681134"/>
          <a:ext cx="8515740" cy="854633"/>
        </p:xfrm>
        <a:graphic>
          <a:graphicData uri="http://schemas.openxmlformats.org/drawingml/2006/table">
            <a:tbl>
              <a:tblPr/>
              <a:tblGrid>
                <a:gridCol w="8515740"/>
              </a:tblGrid>
              <a:tr h="5968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HY헤드라인M"/>
                        </a:rPr>
                        <a:t>「부정청탁 및 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latin typeface="HY헤드라인M"/>
                        </a:rPr>
                        <a:t>금품등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HY헤드라인M"/>
                        </a:rPr>
                        <a:t> 수수의 금지에 관한 법률」위반 신고현황 총괄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3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작성대상 기간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2016.9.28. ~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2022.12.31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10278"/>
              </p:ext>
            </p:extLst>
          </p:nvPr>
        </p:nvGraphicFramePr>
        <p:xfrm>
          <a:off x="320354" y="1623524"/>
          <a:ext cx="8590381" cy="1082352"/>
        </p:xfrm>
        <a:graphic>
          <a:graphicData uri="http://schemas.openxmlformats.org/drawingml/2006/table">
            <a:tbl>
              <a:tblPr/>
              <a:tblGrid>
                <a:gridCol w="629632"/>
                <a:gridCol w="2460225"/>
                <a:gridCol w="1026065"/>
                <a:gridCol w="746229"/>
                <a:gridCol w="746229"/>
                <a:gridCol w="746229"/>
                <a:gridCol w="746229"/>
                <a:gridCol w="746229"/>
                <a:gridCol w="743314"/>
              </a:tblGrid>
              <a:tr h="276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연번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기관유형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접수기관명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 접수현황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건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44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  <a:b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(3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(3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외부강의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13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광역자치단체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299160"/>
              </p:ext>
            </p:extLst>
          </p:nvPr>
        </p:nvGraphicFramePr>
        <p:xfrm>
          <a:off x="311014" y="3023118"/>
          <a:ext cx="8628438" cy="1098225"/>
        </p:xfrm>
        <a:graphic>
          <a:graphicData uri="http://schemas.openxmlformats.org/drawingml/2006/table">
            <a:tbl>
              <a:tblPr/>
              <a:tblGrid>
                <a:gridCol w="248279"/>
                <a:gridCol w="230820"/>
                <a:gridCol w="257452"/>
                <a:gridCol w="248575"/>
                <a:gridCol w="248575"/>
                <a:gridCol w="229654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425831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</a:tblGrid>
              <a:tr h="261620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조치현황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수사재판 결과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44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소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조사중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수사의뢰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 통보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타기관이첩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수사중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재판중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과태료부과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형사처벌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3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latin typeface="휴먼고딕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0</a:t>
                      </a:r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latin typeface="휴먼고딕"/>
                        </a:rPr>
                        <a:t>2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0</a:t>
                      </a:r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34865" y="4474429"/>
          <a:ext cx="2540000" cy="1031240"/>
        </p:xfrm>
        <a:graphic>
          <a:graphicData uri="http://schemas.openxmlformats.org/drawingml/2006/table">
            <a:tbl>
              <a:tblPr/>
              <a:tblGrid>
                <a:gridCol w="355156"/>
                <a:gridCol w="355156"/>
                <a:gridCol w="355156"/>
                <a:gridCol w="789588"/>
                <a:gridCol w="684944"/>
              </a:tblGrid>
              <a:tr h="2476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징계결과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징계부가금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4379"/>
              </p:ext>
            </p:extLst>
          </p:nvPr>
        </p:nvGraphicFramePr>
        <p:xfrm>
          <a:off x="376335" y="681134"/>
          <a:ext cx="8515740" cy="854633"/>
        </p:xfrm>
        <a:graphic>
          <a:graphicData uri="http://schemas.openxmlformats.org/drawingml/2006/table">
            <a:tbl>
              <a:tblPr/>
              <a:tblGrid>
                <a:gridCol w="8515740"/>
              </a:tblGrid>
              <a:tr h="5968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HY헤드라인M"/>
                        </a:rPr>
                        <a:t>「부정청탁 및 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latin typeface="HY헤드라인M"/>
                        </a:rPr>
                        <a:t>금품등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HY헤드라인M"/>
                        </a:rPr>
                        <a:t> 수수의 금지에 관한 법률」위반 신고현황 총괄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3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작성대상 기간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2016.9.28. ~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2022.12.31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865478"/>
              </p:ext>
            </p:extLst>
          </p:nvPr>
        </p:nvGraphicFramePr>
        <p:xfrm>
          <a:off x="320354" y="1623524"/>
          <a:ext cx="8590381" cy="1082352"/>
        </p:xfrm>
        <a:graphic>
          <a:graphicData uri="http://schemas.openxmlformats.org/drawingml/2006/table">
            <a:tbl>
              <a:tblPr/>
              <a:tblGrid>
                <a:gridCol w="629632"/>
                <a:gridCol w="2460225"/>
                <a:gridCol w="1026065"/>
                <a:gridCol w="746229"/>
                <a:gridCol w="746229"/>
                <a:gridCol w="746229"/>
                <a:gridCol w="746229"/>
                <a:gridCol w="746229"/>
                <a:gridCol w="743314"/>
              </a:tblGrid>
              <a:tr h="276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연번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기관유형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접수기관명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 접수현황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건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44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(3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(3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외부강의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13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공직유관단체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1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319038"/>
              </p:ext>
            </p:extLst>
          </p:nvPr>
        </p:nvGraphicFramePr>
        <p:xfrm>
          <a:off x="311014" y="3023118"/>
          <a:ext cx="8628437" cy="1101011"/>
        </p:xfrm>
        <a:graphic>
          <a:graphicData uri="http://schemas.openxmlformats.org/drawingml/2006/table">
            <a:tbl>
              <a:tblPr/>
              <a:tblGrid>
                <a:gridCol w="177258"/>
                <a:gridCol w="284085"/>
                <a:gridCol w="301841"/>
                <a:gridCol w="248575"/>
                <a:gridCol w="177553"/>
                <a:gridCol w="27404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425831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</a:tblGrid>
              <a:tr h="264406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조치현황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수사재판 결과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44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소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조사중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소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수사의뢰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 통보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타기관이첩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수사중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재판중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과태료부과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형사처벌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3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latin typeface="휴먼고딕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2</a:t>
                      </a:r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smtClean="0">
                          <a:solidFill>
                            <a:srgbClr val="0000CC"/>
                          </a:solidFill>
                          <a:latin typeface="맑은 고딕"/>
                        </a:rPr>
                        <a:t>2</a:t>
                      </a:r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2</a:t>
                      </a:r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smtClean="0">
                          <a:solidFill>
                            <a:srgbClr val="0000CC"/>
                          </a:solidFill>
                          <a:latin typeface="맑은 고딕"/>
                        </a:rPr>
                        <a:t>2</a:t>
                      </a:r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34865" y="4474429"/>
          <a:ext cx="2540000" cy="1031240"/>
        </p:xfrm>
        <a:graphic>
          <a:graphicData uri="http://schemas.openxmlformats.org/drawingml/2006/table">
            <a:tbl>
              <a:tblPr/>
              <a:tblGrid>
                <a:gridCol w="355156"/>
                <a:gridCol w="355156"/>
                <a:gridCol w="355156"/>
                <a:gridCol w="789588"/>
                <a:gridCol w="684944"/>
              </a:tblGrid>
              <a:tr h="2476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징계결과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징계부가금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smtClean="0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4546" y="71209"/>
            <a:ext cx="5209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및 </a:t>
            </a:r>
            <a:r>
              <a:rPr lang="ko-KR" altLang="en-US" sz="100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수수의 금지에 관한 법률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8"/>
          <p:cNvGrpSpPr/>
          <p:nvPr/>
        </p:nvGrpSpPr>
        <p:grpSpPr>
          <a:xfrm>
            <a:off x="4467247" y="1017036"/>
            <a:ext cx="1131134" cy="1101013"/>
            <a:chOff x="4019370" y="1101013"/>
            <a:chExt cx="958922" cy="102432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019370" y="1101013"/>
              <a:ext cx="795228" cy="699795"/>
            </a:xfrm>
            <a:custGeom>
              <a:avLst/>
              <a:gdLst>
                <a:gd name="T0" fmla="*/ 407 w 1024"/>
                <a:gd name="T1" fmla="*/ 495 h 906"/>
                <a:gd name="T2" fmla="*/ 384 w 1024"/>
                <a:gd name="T3" fmla="*/ 468 h 906"/>
                <a:gd name="T4" fmla="*/ 356 w 1024"/>
                <a:gd name="T5" fmla="*/ 425 h 906"/>
                <a:gd name="T6" fmla="*/ 326 w 1024"/>
                <a:gd name="T7" fmla="*/ 360 h 906"/>
                <a:gd name="T8" fmla="*/ 309 w 1024"/>
                <a:gd name="T9" fmla="*/ 308 h 906"/>
                <a:gd name="T10" fmla="*/ 300 w 1024"/>
                <a:gd name="T11" fmla="*/ 258 h 906"/>
                <a:gd name="T12" fmla="*/ 299 w 1024"/>
                <a:gd name="T13" fmla="*/ 226 h 906"/>
                <a:gd name="T14" fmla="*/ 307 w 1024"/>
                <a:gd name="T15" fmla="*/ 164 h 906"/>
                <a:gd name="T16" fmla="*/ 332 w 1024"/>
                <a:gd name="T17" fmla="*/ 105 h 906"/>
                <a:gd name="T18" fmla="*/ 373 w 1024"/>
                <a:gd name="T19" fmla="*/ 56 h 906"/>
                <a:gd name="T20" fmla="*/ 425 w 1024"/>
                <a:gd name="T21" fmla="*/ 19 h 906"/>
                <a:gd name="T22" fmla="*/ 490 w 1024"/>
                <a:gd name="T23" fmla="*/ 1 h 906"/>
                <a:gd name="T24" fmla="*/ 532 w 1024"/>
                <a:gd name="T25" fmla="*/ 1 h 906"/>
                <a:gd name="T26" fmla="*/ 588 w 1024"/>
                <a:gd name="T27" fmla="*/ 17 h 906"/>
                <a:gd name="T28" fmla="*/ 640 w 1024"/>
                <a:gd name="T29" fmla="*/ 49 h 906"/>
                <a:gd name="T30" fmla="*/ 682 w 1024"/>
                <a:gd name="T31" fmla="*/ 99 h 906"/>
                <a:gd name="T32" fmla="*/ 711 w 1024"/>
                <a:gd name="T33" fmla="*/ 159 h 906"/>
                <a:gd name="T34" fmla="*/ 722 w 1024"/>
                <a:gd name="T35" fmla="*/ 233 h 906"/>
                <a:gd name="T36" fmla="*/ 720 w 1024"/>
                <a:gd name="T37" fmla="*/ 267 h 906"/>
                <a:gd name="T38" fmla="*/ 709 w 1024"/>
                <a:gd name="T39" fmla="*/ 321 h 906"/>
                <a:gd name="T40" fmla="*/ 689 w 1024"/>
                <a:gd name="T41" fmla="*/ 373 h 906"/>
                <a:gd name="T42" fmla="*/ 663 w 1024"/>
                <a:gd name="T43" fmla="*/ 425 h 906"/>
                <a:gd name="T44" fmla="*/ 629 w 1024"/>
                <a:gd name="T45" fmla="*/ 470 h 906"/>
                <a:gd name="T46" fmla="*/ 605 w 1024"/>
                <a:gd name="T47" fmla="*/ 496 h 906"/>
                <a:gd name="T48" fmla="*/ 584 w 1024"/>
                <a:gd name="T49" fmla="*/ 515 h 906"/>
                <a:gd name="T50" fmla="*/ 590 w 1024"/>
                <a:gd name="T51" fmla="*/ 537 h 906"/>
                <a:gd name="T52" fmla="*/ 611 w 1024"/>
                <a:gd name="T53" fmla="*/ 567 h 906"/>
                <a:gd name="T54" fmla="*/ 646 w 1024"/>
                <a:gd name="T55" fmla="*/ 591 h 906"/>
                <a:gd name="T56" fmla="*/ 695 w 1024"/>
                <a:gd name="T57" fmla="*/ 612 h 906"/>
                <a:gd name="T58" fmla="*/ 840 w 1024"/>
                <a:gd name="T59" fmla="*/ 654 h 906"/>
                <a:gd name="T60" fmla="*/ 901 w 1024"/>
                <a:gd name="T61" fmla="*/ 672 h 906"/>
                <a:gd name="T62" fmla="*/ 966 w 1024"/>
                <a:gd name="T63" fmla="*/ 707 h 906"/>
                <a:gd name="T64" fmla="*/ 1002 w 1024"/>
                <a:gd name="T65" fmla="*/ 749 h 906"/>
                <a:gd name="T66" fmla="*/ 1010 w 1024"/>
                <a:gd name="T67" fmla="*/ 764 h 906"/>
                <a:gd name="T68" fmla="*/ 1022 w 1024"/>
                <a:gd name="T69" fmla="*/ 810 h 906"/>
                <a:gd name="T70" fmla="*/ 1023 w 1024"/>
                <a:gd name="T71" fmla="*/ 888 h 906"/>
                <a:gd name="T72" fmla="*/ 4 w 1024"/>
                <a:gd name="T73" fmla="*/ 906 h 906"/>
                <a:gd name="T74" fmla="*/ 2 w 1024"/>
                <a:gd name="T75" fmla="*/ 875 h 906"/>
                <a:gd name="T76" fmla="*/ 0 w 1024"/>
                <a:gd name="T77" fmla="*/ 805 h 906"/>
                <a:gd name="T78" fmla="*/ 7 w 1024"/>
                <a:gd name="T79" fmla="*/ 764 h 906"/>
                <a:gd name="T80" fmla="*/ 22 w 1024"/>
                <a:gd name="T81" fmla="*/ 734 h 906"/>
                <a:gd name="T82" fmla="*/ 65 w 1024"/>
                <a:gd name="T83" fmla="*/ 694 h 906"/>
                <a:gd name="T84" fmla="*/ 139 w 1024"/>
                <a:gd name="T85" fmla="*/ 663 h 906"/>
                <a:gd name="T86" fmla="*/ 222 w 1024"/>
                <a:gd name="T87" fmla="*/ 639 h 906"/>
                <a:gd name="T88" fmla="*/ 339 w 1024"/>
                <a:gd name="T89" fmla="*/ 602 h 906"/>
                <a:gd name="T90" fmla="*/ 379 w 1024"/>
                <a:gd name="T91" fmla="*/ 582 h 906"/>
                <a:gd name="T92" fmla="*/ 407 w 1024"/>
                <a:gd name="T93" fmla="*/ 560 h 906"/>
                <a:gd name="T94" fmla="*/ 426 w 1024"/>
                <a:gd name="T95" fmla="*/ 529 h 906"/>
                <a:gd name="T96" fmla="*/ 423 w 1024"/>
                <a:gd name="T97" fmla="*/ 51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4" h="906">
                  <a:moveTo>
                    <a:pt x="421" y="507"/>
                  </a:moveTo>
                  <a:lnTo>
                    <a:pt x="421" y="507"/>
                  </a:lnTo>
                  <a:lnTo>
                    <a:pt x="407" y="495"/>
                  </a:lnTo>
                  <a:lnTo>
                    <a:pt x="395" y="481"/>
                  </a:lnTo>
                  <a:lnTo>
                    <a:pt x="395" y="481"/>
                  </a:lnTo>
                  <a:lnTo>
                    <a:pt x="384" y="468"/>
                  </a:lnTo>
                  <a:lnTo>
                    <a:pt x="375" y="454"/>
                  </a:lnTo>
                  <a:lnTo>
                    <a:pt x="366" y="440"/>
                  </a:lnTo>
                  <a:lnTo>
                    <a:pt x="356" y="425"/>
                  </a:lnTo>
                  <a:lnTo>
                    <a:pt x="347" y="409"/>
                  </a:lnTo>
                  <a:lnTo>
                    <a:pt x="339" y="393"/>
                  </a:lnTo>
                  <a:lnTo>
                    <a:pt x="326" y="360"/>
                  </a:lnTo>
                  <a:lnTo>
                    <a:pt x="320" y="342"/>
                  </a:lnTo>
                  <a:lnTo>
                    <a:pt x="314" y="325"/>
                  </a:lnTo>
                  <a:lnTo>
                    <a:pt x="309" y="308"/>
                  </a:lnTo>
                  <a:lnTo>
                    <a:pt x="306" y="292"/>
                  </a:lnTo>
                  <a:lnTo>
                    <a:pt x="303" y="275"/>
                  </a:lnTo>
                  <a:lnTo>
                    <a:pt x="300" y="258"/>
                  </a:lnTo>
                  <a:lnTo>
                    <a:pt x="299" y="242"/>
                  </a:lnTo>
                  <a:lnTo>
                    <a:pt x="299" y="226"/>
                  </a:lnTo>
                  <a:lnTo>
                    <a:pt x="299" y="226"/>
                  </a:lnTo>
                  <a:lnTo>
                    <a:pt x="300" y="205"/>
                  </a:lnTo>
                  <a:lnTo>
                    <a:pt x="303" y="184"/>
                  </a:lnTo>
                  <a:lnTo>
                    <a:pt x="307" y="164"/>
                  </a:lnTo>
                  <a:lnTo>
                    <a:pt x="314" y="144"/>
                  </a:lnTo>
                  <a:lnTo>
                    <a:pt x="323" y="125"/>
                  </a:lnTo>
                  <a:lnTo>
                    <a:pt x="332" y="105"/>
                  </a:lnTo>
                  <a:lnTo>
                    <a:pt x="345" y="88"/>
                  </a:lnTo>
                  <a:lnTo>
                    <a:pt x="358" y="71"/>
                  </a:lnTo>
                  <a:lnTo>
                    <a:pt x="373" y="56"/>
                  </a:lnTo>
                  <a:lnTo>
                    <a:pt x="389" y="42"/>
                  </a:lnTo>
                  <a:lnTo>
                    <a:pt x="407" y="30"/>
                  </a:lnTo>
                  <a:lnTo>
                    <a:pt x="425" y="19"/>
                  </a:lnTo>
                  <a:lnTo>
                    <a:pt x="446" y="11"/>
                  </a:lnTo>
                  <a:lnTo>
                    <a:pt x="468" y="5"/>
                  </a:lnTo>
                  <a:lnTo>
                    <a:pt x="490" y="1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32" y="1"/>
                  </a:lnTo>
                  <a:lnTo>
                    <a:pt x="551" y="5"/>
                  </a:lnTo>
                  <a:lnTo>
                    <a:pt x="570" y="9"/>
                  </a:lnTo>
                  <a:lnTo>
                    <a:pt x="588" y="17"/>
                  </a:lnTo>
                  <a:lnTo>
                    <a:pt x="607" y="26"/>
                  </a:lnTo>
                  <a:lnTo>
                    <a:pt x="624" y="37"/>
                  </a:lnTo>
                  <a:lnTo>
                    <a:pt x="640" y="49"/>
                  </a:lnTo>
                  <a:lnTo>
                    <a:pt x="656" y="64"/>
                  </a:lnTo>
                  <a:lnTo>
                    <a:pt x="670" y="80"/>
                  </a:lnTo>
                  <a:lnTo>
                    <a:pt x="682" y="99"/>
                  </a:lnTo>
                  <a:lnTo>
                    <a:pt x="694" y="117"/>
                  </a:lnTo>
                  <a:lnTo>
                    <a:pt x="704" y="137"/>
                  </a:lnTo>
                  <a:lnTo>
                    <a:pt x="711" y="159"/>
                  </a:lnTo>
                  <a:lnTo>
                    <a:pt x="717" y="183"/>
                  </a:lnTo>
                  <a:lnTo>
                    <a:pt x="721" y="207"/>
                  </a:lnTo>
                  <a:lnTo>
                    <a:pt x="722" y="233"/>
                  </a:lnTo>
                  <a:lnTo>
                    <a:pt x="722" y="233"/>
                  </a:lnTo>
                  <a:lnTo>
                    <a:pt x="721" y="250"/>
                  </a:lnTo>
                  <a:lnTo>
                    <a:pt x="720" y="267"/>
                  </a:lnTo>
                  <a:lnTo>
                    <a:pt x="717" y="284"/>
                  </a:lnTo>
                  <a:lnTo>
                    <a:pt x="713" y="302"/>
                  </a:lnTo>
                  <a:lnTo>
                    <a:pt x="709" y="321"/>
                  </a:lnTo>
                  <a:lnTo>
                    <a:pt x="703" y="338"/>
                  </a:lnTo>
                  <a:lnTo>
                    <a:pt x="696" y="356"/>
                  </a:lnTo>
                  <a:lnTo>
                    <a:pt x="689" y="373"/>
                  </a:lnTo>
                  <a:lnTo>
                    <a:pt x="681" y="391"/>
                  </a:lnTo>
                  <a:lnTo>
                    <a:pt x="672" y="408"/>
                  </a:lnTo>
                  <a:lnTo>
                    <a:pt x="663" y="425"/>
                  </a:lnTo>
                  <a:lnTo>
                    <a:pt x="652" y="440"/>
                  </a:lnTo>
                  <a:lnTo>
                    <a:pt x="641" y="456"/>
                  </a:lnTo>
                  <a:lnTo>
                    <a:pt x="629" y="470"/>
                  </a:lnTo>
                  <a:lnTo>
                    <a:pt x="618" y="483"/>
                  </a:lnTo>
                  <a:lnTo>
                    <a:pt x="605" y="496"/>
                  </a:lnTo>
                  <a:lnTo>
                    <a:pt x="605" y="496"/>
                  </a:lnTo>
                  <a:lnTo>
                    <a:pt x="598" y="503"/>
                  </a:lnTo>
                  <a:lnTo>
                    <a:pt x="592" y="509"/>
                  </a:lnTo>
                  <a:lnTo>
                    <a:pt x="584" y="515"/>
                  </a:lnTo>
                  <a:lnTo>
                    <a:pt x="586" y="526"/>
                  </a:lnTo>
                  <a:lnTo>
                    <a:pt x="586" y="526"/>
                  </a:lnTo>
                  <a:lnTo>
                    <a:pt x="590" y="537"/>
                  </a:lnTo>
                  <a:lnTo>
                    <a:pt x="595" y="547"/>
                  </a:lnTo>
                  <a:lnTo>
                    <a:pt x="602" y="558"/>
                  </a:lnTo>
                  <a:lnTo>
                    <a:pt x="611" y="567"/>
                  </a:lnTo>
                  <a:lnTo>
                    <a:pt x="620" y="575"/>
                  </a:lnTo>
                  <a:lnTo>
                    <a:pt x="633" y="583"/>
                  </a:lnTo>
                  <a:lnTo>
                    <a:pt x="646" y="591"/>
                  </a:lnTo>
                  <a:lnTo>
                    <a:pt x="660" y="598"/>
                  </a:lnTo>
                  <a:lnTo>
                    <a:pt x="676" y="605"/>
                  </a:lnTo>
                  <a:lnTo>
                    <a:pt x="695" y="612"/>
                  </a:lnTo>
                  <a:lnTo>
                    <a:pt x="736" y="625"/>
                  </a:lnTo>
                  <a:lnTo>
                    <a:pt x="784" y="639"/>
                  </a:lnTo>
                  <a:lnTo>
                    <a:pt x="840" y="654"/>
                  </a:lnTo>
                  <a:lnTo>
                    <a:pt x="873" y="663"/>
                  </a:lnTo>
                  <a:lnTo>
                    <a:pt x="873" y="663"/>
                  </a:lnTo>
                  <a:lnTo>
                    <a:pt x="901" y="672"/>
                  </a:lnTo>
                  <a:lnTo>
                    <a:pt x="927" y="683"/>
                  </a:lnTo>
                  <a:lnTo>
                    <a:pt x="947" y="694"/>
                  </a:lnTo>
                  <a:lnTo>
                    <a:pt x="966" y="707"/>
                  </a:lnTo>
                  <a:lnTo>
                    <a:pt x="980" y="720"/>
                  </a:lnTo>
                  <a:lnTo>
                    <a:pt x="993" y="734"/>
                  </a:lnTo>
                  <a:lnTo>
                    <a:pt x="1002" y="749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6" y="779"/>
                  </a:lnTo>
                  <a:lnTo>
                    <a:pt x="1019" y="794"/>
                  </a:lnTo>
                  <a:lnTo>
                    <a:pt x="1022" y="810"/>
                  </a:lnTo>
                  <a:lnTo>
                    <a:pt x="1023" y="826"/>
                  </a:lnTo>
                  <a:lnTo>
                    <a:pt x="1024" y="857"/>
                  </a:lnTo>
                  <a:lnTo>
                    <a:pt x="1023" y="888"/>
                  </a:lnTo>
                  <a:lnTo>
                    <a:pt x="1023" y="888"/>
                  </a:lnTo>
                  <a:lnTo>
                    <a:pt x="1021" y="906"/>
                  </a:lnTo>
                  <a:lnTo>
                    <a:pt x="4" y="906"/>
                  </a:lnTo>
                  <a:lnTo>
                    <a:pt x="4" y="906"/>
                  </a:lnTo>
                  <a:lnTo>
                    <a:pt x="2" y="875"/>
                  </a:lnTo>
                  <a:lnTo>
                    <a:pt x="2" y="875"/>
                  </a:lnTo>
                  <a:lnTo>
                    <a:pt x="0" y="848"/>
                  </a:lnTo>
                  <a:lnTo>
                    <a:pt x="0" y="819"/>
                  </a:lnTo>
                  <a:lnTo>
                    <a:pt x="0" y="805"/>
                  </a:lnTo>
                  <a:lnTo>
                    <a:pt x="1" y="791"/>
                  </a:lnTo>
                  <a:lnTo>
                    <a:pt x="3" y="778"/>
                  </a:lnTo>
                  <a:lnTo>
                    <a:pt x="7" y="764"/>
                  </a:lnTo>
                  <a:lnTo>
                    <a:pt x="7" y="764"/>
                  </a:lnTo>
                  <a:lnTo>
                    <a:pt x="14" y="748"/>
                  </a:lnTo>
                  <a:lnTo>
                    <a:pt x="22" y="734"/>
                  </a:lnTo>
                  <a:lnTo>
                    <a:pt x="33" y="719"/>
                  </a:lnTo>
                  <a:lnTo>
                    <a:pt x="47" y="707"/>
                  </a:lnTo>
                  <a:lnTo>
                    <a:pt x="65" y="694"/>
                  </a:lnTo>
                  <a:lnTo>
                    <a:pt x="86" y="683"/>
                  </a:lnTo>
                  <a:lnTo>
                    <a:pt x="110" y="672"/>
                  </a:lnTo>
                  <a:lnTo>
                    <a:pt x="139" y="663"/>
                  </a:lnTo>
                  <a:lnTo>
                    <a:pt x="171" y="654"/>
                  </a:lnTo>
                  <a:lnTo>
                    <a:pt x="171" y="654"/>
                  </a:lnTo>
                  <a:lnTo>
                    <a:pt x="222" y="639"/>
                  </a:lnTo>
                  <a:lnTo>
                    <a:pt x="267" y="627"/>
                  </a:lnTo>
                  <a:lnTo>
                    <a:pt x="306" y="615"/>
                  </a:lnTo>
                  <a:lnTo>
                    <a:pt x="339" y="602"/>
                  </a:lnTo>
                  <a:lnTo>
                    <a:pt x="354" y="596"/>
                  </a:lnTo>
                  <a:lnTo>
                    <a:pt x="367" y="589"/>
                  </a:lnTo>
                  <a:lnTo>
                    <a:pt x="379" y="582"/>
                  </a:lnTo>
                  <a:lnTo>
                    <a:pt x="390" y="575"/>
                  </a:lnTo>
                  <a:lnTo>
                    <a:pt x="399" y="568"/>
                  </a:lnTo>
                  <a:lnTo>
                    <a:pt x="407" y="560"/>
                  </a:lnTo>
                  <a:lnTo>
                    <a:pt x="413" y="551"/>
                  </a:lnTo>
                  <a:lnTo>
                    <a:pt x="418" y="542"/>
                  </a:lnTo>
                  <a:lnTo>
                    <a:pt x="426" y="529"/>
                  </a:lnTo>
                  <a:lnTo>
                    <a:pt x="426" y="513"/>
                  </a:lnTo>
                  <a:lnTo>
                    <a:pt x="426" y="513"/>
                  </a:lnTo>
                  <a:lnTo>
                    <a:pt x="423" y="511"/>
                  </a:lnTo>
                  <a:lnTo>
                    <a:pt x="421" y="507"/>
                  </a:lnTo>
                  <a:lnTo>
                    <a:pt x="421" y="5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076943" y="1803308"/>
              <a:ext cx="901349" cy="322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0825" indent="-250825" algn="just" fontAlgn="base"/>
              <a:r>
                <a:rPr kumimoji="1" lang="ko-KR" altLang="en-US" smtClean="0">
                  <a:gradFill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신고자</a:t>
              </a:r>
              <a:endParaRPr kumimoji="1" lang="en-US" altLang="ko-KR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863746" y="2138896"/>
            <a:ext cx="1681889" cy="55764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>
            <a:outerShdw blurRad="177800" dist="114300" dir="5400000" sx="92000" sy="92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권익위</a:t>
            </a:r>
            <a:endParaRPr lang="en-US" altLang="ko-KR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102464" y="3310413"/>
            <a:ext cx="505267" cy="4855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4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유형별 사례</a:t>
            </a:r>
            <a:r>
              <a:rPr lang="en-US" altLang="ko-KR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예시</a:t>
            </a:r>
            <a:r>
              <a:rPr lang="en-US" altLang="ko-KR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32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아래쪽 화살표 52"/>
          <p:cNvSpPr/>
          <p:nvPr/>
        </p:nvSpPr>
        <p:spPr>
          <a:xfrm rot="2700000" flipH="1">
            <a:off x="3534597" y="1653193"/>
            <a:ext cx="900000" cy="72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flipH="1">
            <a:off x="3762889" y="1849550"/>
            <a:ext cx="482825" cy="27738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신고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60" name="아래쪽 화살표 59"/>
          <p:cNvSpPr/>
          <p:nvPr/>
        </p:nvSpPr>
        <p:spPr>
          <a:xfrm flipH="1">
            <a:off x="2286007" y="2864501"/>
            <a:ext cx="900000" cy="71845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 flipH="1">
            <a:off x="2475268" y="3062530"/>
            <a:ext cx="482825" cy="27738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이첩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>
            <a:off x="5549334" y="3706448"/>
            <a:ext cx="1681889" cy="55764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>
            <a:outerShdw blurRad="177800" dist="114300" dir="5400000" sx="92000" sy="92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소속기관장</a:t>
            </a:r>
            <a:endParaRPr lang="en-US" altLang="ko-KR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1863747" y="3678456"/>
            <a:ext cx="1681889" cy="55764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>
            <a:outerShdw blurRad="177800" dist="114300" dir="5400000" sx="92000" sy="92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</a:rPr>
              <a:t>감독기관장</a:t>
            </a:r>
            <a:endParaRPr lang="en-US" altLang="ko-KR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2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8" name="아래쪽 화살표 67"/>
          <p:cNvSpPr/>
          <p:nvPr/>
        </p:nvSpPr>
        <p:spPr>
          <a:xfrm rot="16200000" flipH="1">
            <a:off x="4170786" y="3524257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4276176" y="3841304"/>
            <a:ext cx="505267" cy="2916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이첩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70" name="아래쪽 화살표 69"/>
          <p:cNvSpPr/>
          <p:nvPr/>
        </p:nvSpPr>
        <p:spPr>
          <a:xfrm flipH="1">
            <a:off x="5971597" y="4618656"/>
            <a:ext cx="900000" cy="90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사각형: 둥근 모서리 91"/>
          <p:cNvSpPr/>
          <p:nvPr/>
        </p:nvSpPr>
        <p:spPr>
          <a:xfrm>
            <a:off x="5916909" y="5677338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법원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2" name="아래쪽 화살표 71"/>
          <p:cNvSpPr/>
          <p:nvPr/>
        </p:nvSpPr>
        <p:spPr>
          <a:xfrm rot="2700000">
            <a:off x="1272272" y="4590617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1318368" y="4885283"/>
            <a:ext cx="678391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시행령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제</a:t>
            </a:r>
            <a:r>
              <a:rPr lang="en-US" altLang="ko-KR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14</a:t>
            </a: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4808023" y="4933934"/>
            <a:ext cx="505267" cy="4855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4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75" name="사각형: 둥근 모서리 91"/>
          <p:cNvSpPr/>
          <p:nvPr/>
        </p:nvSpPr>
        <p:spPr>
          <a:xfrm>
            <a:off x="878390" y="5677338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종결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6" name="사각형: 둥근 모서리 91"/>
          <p:cNvSpPr/>
          <p:nvPr/>
        </p:nvSpPr>
        <p:spPr>
          <a:xfrm>
            <a:off x="7708385" y="5677338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종결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7" name="사각형: 둥근 모서리 91"/>
          <p:cNvSpPr/>
          <p:nvPr/>
        </p:nvSpPr>
        <p:spPr>
          <a:xfrm>
            <a:off x="3705559" y="5677338"/>
            <a:ext cx="1575578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수사기관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8" name="아래쪽 화살표 77"/>
          <p:cNvSpPr/>
          <p:nvPr/>
        </p:nvSpPr>
        <p:spPr>
          <a:xfrm rot="2700000">
            <a:off x="4659284" y="4590617"/>
            <a:ext cx="900000" cy="90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아래쪽 화살표 78"/>
          <p:cNvSpPr/>
          <p:nvPr/>
        </p:nvSpPr>
        <p:spPr>
          <a:xfrm rot="18900000" flipH="1">
            <a:off x="7365162" y="4590617"/>
            <a:ext cx="900000" cy="90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 flipH="1">
            <a:off x="7541892" y="4885283"/>
            <a:ext cx="678391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시행령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제</a:t>
            </a:r>
            <a:r>
              <a:rPr lang="en-US" altLang="ko-KR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14</a:t>
            </a: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81" name="아래쪽 화살표 80"/>
          <p:cNvSpPr/>
          <p:nvPr/>
        </p:nvSpPr>
        <p:spPr>
          <a:xfrm rot="18900000" flipH="1">
            <a:off x="3371660" y="4590617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 flipH="1">
            <a:off x="3604376" y="4885283"/>
            <a:ext cx="482824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83" name="직사각형 82"/>
          <p:cNvSpPr/>
          <p:nvPr/>
        </p:nvSpPr>
        <p:spPr>
          <a:xfrm flipH="1">
            <a:off x="4789364" y="4885283"/>
            <a:ext cx="482824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84" name="직사각형 83"/>
          <p:cNvSpPr/>
          <p:nvPr/>
        </p:nvSpPr>
        <p:spPr>
          <a:xfrm flipH="1">
            <a:off x="6104979" y="4797759"/>
            <a:ext cx="631904" cy="6324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과태료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부과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요청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447875" y="3797554"/>
            <a:ext cx="858417" cy="47586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smtClean="0"/>
              <a:t>조사중</a:t>
            </a:r>
            <a:endParaRPr lang="ko-KR" altLang="en-US" sz="1300" b="1"/>
          </a:p>
        </p:txBody>
      </p:sp>
      <p:cxnSp>
        <p:nvCxnSpPr>
          <p:cNvPr id="86" name="직선 연결선 85"/>
          <p:cNvCxnSpPr/>
          <p:nvPr/>
        </p:nvCxnSpPr>
        <p:spPr>
          <a:xfrm>
            <a:off x="1390266" y="3993502"/>
            <a:ext cx="40121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52122"/>
              </p:ext>
            </p:extLst>
          </p:nvPr>
        </p:nvGraphicFramePr>
        <p:xfrm>
          <a:off x="292361" y="149290"/>
          <a:ext cx="8636170" cy="6065079"/>
        </p:xfrm>
        <a:graphic>
          <a:graphicData uri="http://schemas.openxmlformats.org/drawingml/2006/table">
            <a:tbl>
              <a:tblPr/>
              <a:tblGrid>
                <a:gridCol w="184190"/>
                <a:gridCol w="269173"/>
                <a:gridCol w="353894"/>
                <a:gridCol w="431321"/>
                <a:gridCol w="379562"/>
                <a:gridCol w="638355"/>
                <a:gridCol w="1708030"/>
                <a:gridCol w="422694"/>
                <a:gridCol w="431321"/>
                <a:gridCol w="319177"/>
                <a:gridCol w="411429"/>
                <a:gridCol w="442586"/>
                <a:gridCol w="525080"/>
                <a:gridCol w="257452"/>
                <a:gridCol w="313024"/>
                <a:gridCol w="396815"/>
                <a:gridCol w="470891"/>
                <a:gridCol w="408373"/>
                <a:gridCol w="272803"/>
              </a:tblGrid>
              <a:tr h="610534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금품수수 위반 신고현황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8307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작성대상 기간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: 2016.9.28. ~ 2022.12.31.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5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사건연번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행위자연번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기관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기관명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신고일자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사건내용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b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소속기관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금액</a:t>
                      </a:r>
                      <a:b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천원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조치현황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제재현황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수사</a:t>
                      </a:r>
                      <a:r>
                        <a:rPr lang="en-US" altLang="ko-KR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재판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결과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징역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벌금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 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부과년도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상세 제재 수위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사건번호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</a:p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처분년도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부과 유무 및 수위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808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광역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자치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도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2022-08-02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신고내용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XX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 소속직원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2022.5.1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공연기획업체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직무관련자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로부터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현금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350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만원을 수수함</a:t>
                      </a:r>
                      <a:b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이 사실을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알게된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제보자가 증거물과 함께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국민권익위원회로 신고함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* 국민권익위원회에서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도로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신고내용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이첩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000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확인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처리내용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조사 결과 신고내용이 사실로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확인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되어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수사기관에 고발함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수수자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3,500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천원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수사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의뢰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수사중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조사중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광역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자치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도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800" b="0" i="0" u="none" strike="noStrike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2022-08-02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신고내용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XX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 소속직원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2022.5.1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공연기획업체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직무관련자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로부터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현금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350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만원을 수수함</a:t>
                      </a:r>
                      <a:b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이 사실을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알게된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제보자가 증거물과 함께 국민권익위원회로 신고함</a:t>
                      </a:r>
                      <a:b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* 국민권익위원회에서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도로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신고내용 이첩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000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확인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처리내용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b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조사 결과 신고내용이 사실로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확인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되어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수사기관에 고발함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제공자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공연업체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수사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의뢰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수사중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해당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없음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8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52918"/>
              </p:ext>
            </p:extLst>
          </p:nvPr>
        </p:nvGraphicFramePr>
        <p:xfrm>
          <a:off x="292361" y="149290"/>
          <a:ext cx="8636170" cy="6347280"/>
        </p:xfrm>
        <a:graphic>
          <a:graphicData uri="http://schemas.openxmlformats.org/drawingml/2006/table">
            <a:tbl>
              <a:tblPr/>
              <a:tblGrid>
                <a:gridCol w="184190"/>
                <a:gridCol w="269173"/>
                <a:gridCol w="353894"/>
                <a:gridCol w="431321"/>
                <a:gridCol w="379562"/>
                <a:gridCol w="468715"/>
                <a:gridCol w="1877670"/>
                <a:gridCol w="422694"/>
                <a:gridCol w="431321"/>
                <a:gridCol w="319177"/>
                <a:gridCol w="411429"/>
                <a:gridCol w="442586"/>
                <a:gridCol w="525080"/>
                <a:gridCol w="257452"/>
                <a:gridCol w="313024"/>
                <a:gridCol w="396815"/>
                <a:gridCol w="470891"/>
                <a:gridCol w="408373"/>
                <a:gridCol w="272803"/>
              </a:tblGrid>
              <a:tr h="610534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금품수수 위반 신고현황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8307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작성대상 기간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: 2016.9.28. ~ 2022.12.31.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5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사건연번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행위자연번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기관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기관명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신고일자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사건내용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b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소속기관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금액</a:t>
                      </a:r>
                      <a:b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천원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조치현황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제재현황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수사</a:t>
                      </a:r>
                      <a:r>
                        <a:rPr lang="en-US" altLang="ko-KR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재판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결과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징역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벌금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 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부과년도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상세 제재 수위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사건번호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</a:p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처분년도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부과 유무 및 수위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780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광역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자치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도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07-03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신고내용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2022.7.2 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 관내 식당에서 현장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점검을 나온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 소속직원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A, B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에게 사업을 수주한 업체 대표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인당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만원 상당의 음식물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향응을 접대</a:t>
                      </a: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 사실을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알게된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자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증거물과 함께 국민권익위원회로 신고함</a:t>
                      </a: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* 국민권익위원회에서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도로 신고내용 이첩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(2022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확인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·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처리내용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소속기관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(XX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 관련자에 대하여 과태료 부과 요청하고 징계토록 요구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수수자</a:t>
                      </a:r>
                      <a:r>
                        <a:rPr lang="en-US" altLang="ko-KR" sz="7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A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200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천원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타기관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이첩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2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광역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자치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도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800" b="0" i="0" u="none" strike="noStrike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07-03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신고내용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2022.7.2 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 관내 식당에서 현장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점검을 나온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 소속직원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A, B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에게 사업을 수주한 업체 대표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인당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만원 상당의 음식물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향응을 접대</a:t>
                      </a: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 사실을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알게된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자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증거물과 함께 국민권익위원회로 신고함</a:t>
                      </a: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* 국민권익위원회에서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도로 신고내용 이첩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(2022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확인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·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처리내용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소속기관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(XX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 관련자에 대하여 과태료 부과 요청하고 징계토록 요구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r>
                        <a:rPr lang="en-US" altLang="ko-KR" sz="7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7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  <a:r>
                        <a:rPr lang="ko-KR" altLang="en-US" sz="7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천원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타기관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이첩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6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광역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자치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OO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도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제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자</a:t>
                      </a:r>
                      <a:endParaRPr lang="en-US" altLang="ko-KR" sz="800" b="0" i="0" u="none" strike="noStrike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신고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07-03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신고내용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2022.7.2 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 관내 식당에서 현장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점검을 나온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 소속직원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A, B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에게 사업을 수주한 업체 대표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인당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만원 상당의 음식물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향응을 접대</a:t>
                      </a: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 사실을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알게된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자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증거물과 함께 국민권익위원회로 신고함</a:t>
                      </a: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* 국민권익위원회에서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도로 신고내용 이첩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(2022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확인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·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처리내용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소속기관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(XX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 관련자에 대하여 과태료 부과 요청하고 징계토록 요구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제공자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수주업체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타기관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이첩</a:t>
                      </a:r>
                      <a:b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(XX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내용 개체 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183100"/>
              </p:ext>
            </p:extLst>
          </p:nvPr>
        </p:nvGraphicFramePr>
        <p:xfrm>
          <a:off x="431321" y="875581"/>
          <a:ext cx="8535126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069"/>
                <a:gridCol w="5359057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작성서식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/>
                      <a:r>
                        <a:rPr lang="ko-KR" altLang="en-US" dirty="0" smtClean="0"/>
                        <a:t>세부 변동사항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항목별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dirty="0" smtClean="0"/>
                        <a:t>붙임 </a:t>
                      </a:r>
                      <a:r>
                        <a:rPr lang="en-US" altLang="ko-KR" sz="1600" dirty="0" smtClean="0"/>
                        <a:t>1(</a:t>
                      </a:r>
                      <a:r>
                        <a:rPr lang="ko-KR" altLang="en-US" sz="1600" dirty="0" smtClean="0"/>
                        <a:t>운영현황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dirty="0" smtClean="0"/>
                        <a:t>청탁방지담당관 성명</a:t>
                      </a:r>
                      <a:r>
                        <a:rPr lang="en-US" altLang="ko-KR" sz="1600" dirty="0" smtClean="0"/>
                        <a:t>·</a:t>
                      </a:r>
                      <a:r>
                        <a:rPr lang="ko-KR" altLang="en-US" sz="1600" dirty="0" smtClean="0"/>
                        <a:t>연락처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업무담당자 </a:t>
                      </a:r>
                      <a:r>
                        <a:rPr lang="ko-KR" altLang="en-US" sz="1600" dirty="0" err="1" smtClean="0"/>
                        <a:t>이메일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</a:rPr>
                        <a:t>삭제</a:t>
                      </a:r>
                      <a:endParaRPr lang="en-US" altLang="ko-KR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baseline="0" dirty="0" smtClean="0"/>
                        <a:t>청탁금지법 상담내역</a:t>
                      </a:r>
                      <a:r>
                        <a:rPr lang="en-US" altLang="ko-KR" sz="1600" baseline="0" dirty="0" smtClean="0"/>
                        <a:t>·</a:t>
                      </a:r>
                      <a:r>
                        <a:rPr lang="ko-KR" altLang="en-US" sz="1600" baseline="0" dirty="0" smtClean="0"/>
                        <a:t>위반행위 공개 작성 시 </a:t>
                      </a:r>
                      <a:r>
                        <a:rPr lang="ko-KR" altLang="en-US" sz="1600" baseline="0" dirty="0" err="1" smtClean="0">
                          <a:solidFill>
                            <a:srgbClr val="FF0000"/>
                          </a:solidFill>
                        </a:rPr>
                        <a:t>콤보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en-US" altLang="ko-KR" sz="1600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선택</a:t>
                      </a:r>
                      <a:r>
                        <a:rPr lang="en-US" altLang="ko-KR" sz="16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박스를 이용</a:t>
                      </a:r>
                      <a:r>
                        <a:rPr lang="ko-KR" altLang="en-US" sz="1600" baseline="0" dirty="0" smtClean="0"/>
                        <a:t>하도록 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조정</a:t>
                      </a:r>
                      <a:endParaRPr lang="en-US" altLang="ko-KR" sz="16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dirty="0" smtClean="0"/>
                        <a:t>붙임 </a:t>
                      </a:r>
                      <a:r>
                        <a:rPr lang="en-US" altLang="ko-KR" sz="1600" dirty="0" smtClean="0"/>
                        <a:t>2(</a:t>
                      </a:r>
                      <a:r>
                        <a:rPr lang="ko-KR" altLang="en-US" sz="1600" dirty="0" smtClean="0"/>
                        <a:t>위반신고 현황 </a:t>
                      </a:r>
                      <a:r>
                        <a:rPr lang="ko-KR" altLang="en-US" sz="1600" dirty="0" err="1" smtClean="0"/>
                        <a:t>총괄표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dirty="0" smtClean="0"/>
                        <a:t>신고접수 현황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기관 조치현황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수사재판 결과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징계</a:t>
                      </a:r>
                      <a:endParaRPr lang="en-US" altLang="ko-KR" sz="1600" spc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600" spc="0" baseline="0" dirty="0" smtClean="0"/>
                        <a:t>    </a:t>
                      </a:r>
                      <a:r>
                        <a:rPr lang="ko-KR" altLang="en-US" sz="1600" spc="0" dirty="0" smtClean="0"/>
                        <a:t>결과</a:t>
                      </a:r>
                      <a:r>
                        <a:rPr lang="en-US" altLang="ko-KR" sz="1600" spc="0" baseline="0" dirty="0" smtClean="0"/>
                        <a:t> </a:t>
                      </a:r>
                      <a:r>
                        <a:rPr lang="ko-KR" altLang="en-US" sz="1600" spc="0" baseline="0" dirty="0" smtClean="0"/>
                        <a:t>작성 시 </a:t>
                      </a:r>
                      <a:r>
                        <a:rPr lang="ko-KR" altLang="en-US" sz="1600" spc="0" baseline="0" dirty="0" err="1" smtClean="0"/>
                        <a:t>콤보</a:t>
                      </a:r>
                      <a:r>
                        <a:rPr lang="en-US" altLang="ko-KR" sz="1600" spc="0" baseline="0" dirty="0" smtClean="0"/>
                        <a:t>(</a:t>
                      </a:r>
                      <a:r>
                        <a:rPr lang="ko-KR" altLang="en-US" sz="1600" spc="0" baseline="0" dirty="0" smtClean="0"/>
                        <a:t>선택</a:t>
                      </a:r>
                      <a:r>
                        <a:rPr lang="en-US" altLang="ko-KR" sz="1600" spc="0" baseline="0" dirty="0" smtClean="0"/>
                        <a:t>)</a:t>
                      </a:r>
                      <a:r>
                        <a:rPr lang="ko-KR" altLang="en-US" sz="1600" spc="0" baseline="0" dirty="0" smtClean="0"/>
                        <a:t>박스를 이용하도록 </a:t>
                      </a:r>
                      <a:r>
                        <a:rPr lang="ko-KR" altLang="en-US" sz="1600" spc="0" baseline="0" dirty="0" smtClean="0">
                          <a:solidFill>
                            <a:srgbClr val="FF0000"/>
                          </a:solidFill>
                        </a:rPr>
                        <a:t>조정</a:t>
                      </a:r>
                      <a:endParaRPr lang="en-US" altLang="ko-KR" sz="1600" spc="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dirty="0" smtClean="0"/>
                        <a:t>신고접수 현황</a:t>
                      </a:r>
                      <a:r>
                        <a:rPr lang="en-US" altLang="ko-KR" sz="1600" spc="-100" dirty="0" smtClean="0"/>
                        <a:t>, </a:t>
                      </a:r>
                      <a:r>
                        <a:rPr lang="ko-KR" altLang="en-US" sz="1600" spc="-100" dirty="0" smtClean="0"/>
                        <a:t>기관 조치현황</a:t>
                      </a:r>
                      <a:r>
                        <a:rPr lang="en-US" altLang="ko-KR" sz="1600" spc="-100" dirty="0" smtClean="0"/>
                        <a:t>, </a:t>
                      </a:r>
                      <a:r>
                        <a:rPr lang="ko-KR" altLang="en-US" sz="1600" spc="-100" dirty="0" smtClean="0"/>
                        <a:t>수사재판 결과</a:t>
                      </a:r>
                      <a:r>
                        <a:rPr lang="en-US" altLang="ko-KR" sz="1600" spc="-100" baseline="0" dirty="0" smtClean="0"/>
                        <a:t> </a:t>
                      </a:r>
                      <a:r>
                        <a:rPr lang="ko-KR" altLang="en-US" sz="1600" spc="-100" baseline="0" dirty="0" smtClean="0"/>
                        <a:t>내</a:t>
                      </a:r>
                      <a:r>
                        <a:rPr lang="en-US" altLang="ko-KR" sz="1600" spc="-100" baseline="0" dirty="0" smtClean="0"/>
                        <a:t> </a:t>
                      </a:r>
                      <a:r>
                        <a:rPr lang="ko-KR" altLang="en-US" sz="1600" spc="-100" baseline="0" dirty="0" smtClean="0">
                          <a:solidFill>
                            <a:srgbClr val="FF0000"/>
                          </a:solidFill>
                        </a:rPr>
                        <a:t>소계</a:t>
                      </a:r>
                      <a:r>
                        <a:rPr lang="ko-KR" altLang="en-US" sz="1600" spc="-100" baseline="0" dirty="0" smtClean="0">
                          <a:solidFill>
                            <a:schemeClr val="dk1"/>
                          </a:solidFill>
                        </a:rPr>
                        <a:t>는</a:t>
                      </a:r>
                      <a:r>
                        <a:rPr lang="ko-KR" altLang="en-US" sz="1600" spc="-100" baseline="0" dirty="0" smtClean="0"/>
                        <a:t> </a:t>
                      </a:r>
                      <a:r>
                        <a:rPr lang="ko-KR" altLang="en-US" sz="1600" spc="-100" baseline="0" dirty="0" smtClean="0">
                          <a:solidFill>
                            <a:srgbClr val="FF0000"/>
                          </a:solidFill>
                        </a:rPr>
                        <a:t>자동 합계 계산</a:t>
                      </a:r>
                      <a:r>
                        <a:rPr lang="ko-KR" altLang="en-US" sz="1600" spc="-100" baseline="0" dirty="0" smtClean="0"/>
                        <a:t>토록 </a:t>
                      </a:r>
                      <a:r>
                        <a:rPr lang="ko-KR" altLang="en-US" sz="1600" spc="-100" baseline="0" dirty="0" smtClean="0">
                          <a:solidFill>
                            <a:srgbClr val="FF0000"/>
                          </a:solidFill>
                        </a:rPr>
                        <a:t>설정</a:t>
                      </a:r>
                      <a:r>
                        <a:rPr lang="ko-KR" altLang="en-US" sz="1600" spc="-100" baseline="0" dirty="0" smtClean="0"/>
                        <a:t>해 놓았으므로 별도 입력 불필요</a:t>
                      </a:r>
                      <a:r>
                        <a:rPr lang="en-US" altLang="ko-KR" sz="1600" spc="-100" baseline="0" dirty="0" smtClean="0"/>
                        <a:t>!</a:t>
                      </a:r>
                      <a:r>
                        <a:rPr lang="ko-KR" altLang="en-US" sz="1600" spc="-100" baseline="0" dirty="0" smtClean="0"/>
                        <a:t> 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dirty="0" smtClean="0"/>
                        <a:t>붙임 </a:t>
                      </a:r>
                      <a:r>
                        <a:rPr lang="en-US" altLang="ko-KR" sz="1600" dirty="0" smtClean="0"/>
                        <a:t>3(</a:t>
                      </a:r>
                      <a:r>
                        <a:rPr lang="ko-KR" altLang="en-US" sz="1600" dirty="0" smtClean="0"/>
                        <a:t>부정청탁 위반 신고현황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dirty="0" smtClean="0"/>
                        <a:t>연번 세분화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기존 연번 </a:t>
                      </a:r>
                      <a:r>
                        <a:rPr lang="en-US" altLang="ko-KR" sz="1600" dirty="0" smtClean="0"/>
                        <a:t>1, 1_1, 1_2, 1_3 </a:t>
                      </a:r>
                      <a:r>
                        <a:rPr lang="ko-KR" altLang="en-US" sz="1600" dirty="0" smtClean="0"/>
                        <a:t>→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변경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</a:rPr>
                        <a:t>사건 연번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altLang="ko-KR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행위자 연번 별도 작성</a:t>
                      </a:r>
                      <a:r>
                        <a:rPr lang="ko-KR" altLang="en-US" sz="1600" baseline="0" dirty="0" smtClean="0"/>
                        <a:t>으로 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구분</a:t>
                      </a:r>
                      <a:r>
                        <a:rPr lang="ko-KR" altLang="en-US" sz="1600" baseline="0" dirty="0" smtClean="0"/>
                        <a:t> 조치</a:t>
                      </a:r>
                      <a:r>
                        <a:rPr lang="en-US" altLang="ko-KR" sz="1600" baseline="0" dirty="0" smtClean="0"/>
                        <a:t>)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dirty="0" smtClean="0"/>
                        <a:t>연번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신고유형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신고일자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err="1" smtClean="0"/>
                        <a:t>청탁자</a:t>
                      </a:r>
                      <a:r>
                        <a:rPr lang="ko-KR" altLang="en-US" sz="1600" spc="0" dirty="0" smtClean="0"/>
                        <a:t> 등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청탁유형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baseline="0" dirty="0" smtClean="0"/>
                        <a:t>기관 조치현황</a:t>
                      </a:r>
                      <a:r>
                        <a:rPr lang="en-US" altLang="ko-KR" sz="1600" spc="0" baseline="0" dirty="0" smtClean="0"/>
                        <a:t>, </a:t>
                      </a:r>
                      <a:r>
                        <a:rPr lang="ko-KR" altLang="en-US" sz="1600" spc="0" baseline="0" dirty="0" smtClean="0"/>
                        <a:t>제재 현황</a:t>
                      </a:r>
                      <a:r>
                        <a:rPr lang="en-US" altLang="ko-KR" sz="1600" spc="0" baseline="0" dirty="0" smtClean="0"/>
                        <a:t>(</a:t>
                      </a:r>
                      <a:r>
                        <a:rPr lang="ko-KR" altLang="en-US" sz="1600" spc="0" baseline="0" dirty="0" smtClean="0"/>
                        <a:t>수사재판결과 등</a:t>
                      </a:r>
                      <a:r>
                        <a:rPr lang="en-US" altLang="ko-KR" sz="1600" spc="0" baseline="0" dirty="0" smtClean="0"/>
                        <a:t>), </a:t>
                      </a:r>
                      <a:r>
                        <a:rPr lang="ko-KR" altLang="en-US" sz="1600" spc="0" baseline="0" dirty="0" smtClean="0"/>
                        <a:t>행정처분</a:t>
                      </a:r>
                      <a:r>
                        <a:rPr lang="en-US" altLang="ko-KR" sz="1600" spc="0" dirty="0" smtClean="0"/>
                        <a:t>(</a:t>
                      </a:r>
                      <a:r>
                        <a:rPr lang="ko-KR" altLang="en-US" sz="1600" spc="0" dirty="0" smtClean="0"/>
                        <a:t>징계</a:t>
                      </a:r>
                      <a:r>
                        <a:rPr lang="en-US" altLang="ko-KR" sz="1600" spc="0" dirty="0" smtClean="0"/>
                        <a:t>) </a:t>
                      </a:r>
                      <a:r>
                        <a:rPr lang="ko-KR" altLang="en-US" sz="1600" spc="0" dirty="0" smtClean="0"/>
                        <a:t>현황 작성 시 </a:t>
                      </a:r>
                      <a:r>
                        <a:rPr lang="ko-KR" altLang="en-US" sz="1600" spc="0" baseline="0" dirty="0" err="1" smtClean="0">
                          <a:solidFill>
                            <a:srgbClr val="FF0000"/>
                          </a:solidFill>
                        </a:rPr>
                        <a:t>콤보</a:t>
                      </a:r>
                      <a:r>
                        <a:rPr lang="en-US" altLang="ko-KR" sz="1600" spc="0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600" spc="0" baseline="0" dirty="0" smtClean="0">
                          <a:solidFill>
                            <a:srgbClr val="FF0000"/>
                          </a:solidFill>
                        </a:rPr>
                        <a:t>선택</a:t>
                      </a:r>
                      <a:r>
                        <a:rPr lang="en-US" altLang="ko-KR" sz="1600" spc="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ko-KR" altLang="en-US" sz="1600" spc="0" baseline="0" dirty="0" smtClean="0">
                          <a:solidFill>
                            <a:srgbClr val="FF0000"/>
                          </a:solidFill>
                        </a:rPr>
                        <a:t>박스를 이용</a:t>
                      </a:r>
                      <a:r>
                        <a:rPr lang="ko-KR" altLang="en-US" sz="1600" spc="0" baseline="0" dirty="0" smtClean="0"/>
                        <a:t>하도록 </a:t>
                      </a:r>
                      <a:r>
                        <a:rPr lang="ko-KR" altLang="en-US" sz="1600" spc="0" baseline="0" dirty="0" smtClean="0">
                          <a:solidFill>
                            <a:srgbClr val="FF0000"/>
                          </a:solidFill>
                        </a:rPr>
                        <a:t>조정</a:t>
                      </a:r>
                      <a:endParaRPr lang="en-US" altLang="ko-KR" sz="1600" spc="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직무배제 조치여부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조치사항 공개 여부 </a:t>
                      </a:r>
                      <a:r>
                        <a:rPr lang="ko-KR" altLang="en-US" sz="1600" spc="0" baseline="0" dirty="0" smtClean="0">
                          <a:solidFill>
                            <a:srgbClr val="FF0000"/>
                          </a:solidFill>
                        </a:rPr>
                        <a:t>삭제</a:t>
                      </a:r>
                      <a:endParaRPr lang="en-US" altLang="ko-KR" sz="1600" spc="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과태료 부과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형사처벌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징계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</a:rPr>
                        <a:t>징계부가금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처분과 관련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기존 처분일 작성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→ 변경 </a:t>
                      </a:r>
                      <a:r>
                        <a:rPr lang="ko-KR" altLang="en-US" sz="1600" dirty="0" err="1" smtClean="0">
                          <a:solidFill>
                            <a:srgbClr val="FF0000"/>
                          </a:solidFill>
                        </a:rPr>
                        <a:t>처분년도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 선택</a:t>
                      </a:r>
                      <a:r>
                        <a:rPr lang="ko-KR" altLang="en-US" sz="1600" baseline="0" dirty="0" smtClean="0">
                          <a:solidFill>
                            <a:schemeClr val="tx1"/>
                          </a:solidFill>
                        </a:rPr>
                        <a:t>으로 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조정</a:t>
                      </a:r>
                      <a:endParaRPr lang="en-US" altLang="ko-KR" sz="1600" spc="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77282" y="1"/>
            <a:ext cx="2892490" cy="886408"/>
          </a:xfrm>
        </p:spPr>
        <p:txBody>
          <a:bodyPr>
            <a:normAutofit/>
          </a:bodyPr>
          <a:lstStyle/>
          <a:p>
            <a:pPr algn="l">
              <a:lnSpc>
                <a:spcPct val="134000"/>
              </a:lnSpc>
            </a:pPr>
            <a:r>
              <a:rPr lang="ko-KR" altLang="en-US" sz="2700" b="1" dirty="0" smtClean="0">
                <a:latin typeface="+mj-ea"/>
              </a:rPr>
              <a:t>주요 변동 사항</a:t>
            </a:r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3368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26177"/>
              </p:ext>
            </p:extLst>
          </p:nvPr>
        </p:nvGraphicFramePr>
        <p:xfrm>
          <a:off x="376335" y="681134"/>
          <a:ext cx="8515740" cy="854633"/>
        </p:xfrm>
        <a:graphic>
          <a:graphicData uri="http://schemas.openxmlformats.org/drawingml/2006/table">
            <a:tbl>
              <a:tblPr/>
              <a:tblGrid>
                <a:gridCol w="8515740"/>
              </a:tblGrid>
              <a:tr h="5968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HY헤드라인M"/>
                        </a:rPr>
                        <a:t>「부정청탁 및 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latin typeface="HY헤드라인M"/>
                        </a:rPr>
                        <a:t>금품등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HY헤드라인M"/>
                        </a:rPr>
                        <a:t> 수수의 금지에 관한 법률」위반 신고현황 총괄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3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작성대상 기간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2016.9.28. ~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2022.12.31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12498"/>
              </p:ext>
            </p:extLst>
          </p:nvPr>
        </p:nvGraphicFramePr>
        <p:xfrm>
          <a:off x="320354" y="1623524"/>
          <a:ext cx="8590381" cy="1082352"/>
        </p:xfrm>
        <a:graphic>
          <a:graphicData uri="http://schemas.openxmlformats.org/drawingml/2006/table">
            <a:tbl>
              <a:tblPr/>
              <a:tblGrid>
                <a:gridCol w="629632"/>
                <a:gridCol w="2460225"/>
                <a:gridCol w="1026065"/>
                <a:gridCol w="746229"/>
                <a:gridCol w="746229"/>
                <a:gridCol w="746229"/>
                <a:gridCol w="746229"/>
                <a:gridCol w="746229"/>
                <a:gridCol w="743314"/>
              </a:tblGrid>
              <a:tr h="276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연번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기관유형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접수기관명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신고 접수현황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건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44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(3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(3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외부강의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13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광역자치단체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latin typeface="휴먼고딕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latin typeface="휴먼고딕"/>
                        </a:rPr>
                        <a:t>2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34865" y="4474429"/>
          <a:ext cx="2540000" cy="1031240"/>
        </p:xfrm>
        <a:graphic>
          <a:graphicData uri="http://schemas.openxmlformats.org/drawingml/2006/table">
            <a:tbl>
              <a:tblPr/>
              <a:tblGrid>
                <a:gridCol w="355156"/>
                <a:gridCol w="355156"/>
                <a:gridCol w="355156"/>
                <a:gridCol w="789588"/>
                <a:gridCol w="684944"/>
              </a:tblGrid>
              <a:tr h="2476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징계결과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징계부가금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14873"/>
              </p:ext>
            </p:extLst>
          </p:nvPr>
        </p:nvGraphicFramePr>
        <p:xfrm>
          <a:off x="311014" y="3023118"/>
          <a:ext cx="8628437" cy="1101011"/>
        </p:xfrm>
        <a:graphic>
          <a:graphicData uri="http://schemas.openxmlformats.org/drawingml/2006/table">
            <a:tbl>
              <a:tblPr/>
              <a:tblGrid>
                <a:gridCol w="177258"/>
                <a:gridCol w="284085"/>
                <a:gridCol w="301841"/>
                <a:gridCol w="248575"/>
                <a:gridCol w="177553"/>
                <a:gridCol w="27404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425831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</a:tblGrid>
              <a:tr h="264406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조치현황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수사재판 결과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44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소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조사중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소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수사의뢰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 통보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타기관이첩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수사중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재판중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과태료부과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형사처벌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3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2</a:t>
                      </a:r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2</a:t>
                      </a:r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3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2</a:t>
                      </a:r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2</a:t>
                      </a:r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4546" y="71209"/>
            <a:ext cx="5209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및 </a:t>
            </a:r>
            <a:r>
              <a:rPr lang="ko-KR" altLang="en-US" sz="100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수수의 금지에 관한 법률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8"/>
          <p:cNvGrpSpPr/>
          <p:nvPr/>
        </p:nvGrpSpPr>
        <p:grpSpPr>
          <a:xfrm>
            <a:off x="4467247" y="1017036"/>
            <a:ext cx="1131134" cy="1101013"/>
            <a:chOff x="4019370" y="1101013"/>
            <a:chExt cx="958922" cy="102432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019370" y="1101013"/>
              <a:ext cx="795228" cy="699795"/>
            </a:xfrm>
            <a:custGeom>
              <a:avLst/>
              <a:gdLst>
                <a:gd name="T0" fmla="*/ 407 w 1024"/>
                <a:gd name="T1" fmla="*/ 495 h 906"/>
                <a:gd name="T2" fmla="*/ 384 w 1024"/>
                <a:gd name="T3" fmla="*/ 468 h 906"/>
                <a:gd name="T4" fmla="*/ 356 w 1024"/>
                <a:gd name="T5" fmla="*/ 425 h 906"/>
                <a:gd name="T6" fmla="*/ 326 w 1024"/>
                <a:gd name="T7" fmla="*/ 360 h 906"/>
                <a:gd name="T8" fmla="*/ 309 w 1024"/>
                <a:gd name="T9" fmla="*/ 308 h 906"/>
                <a:gd name="T10" fmla="*/ 300 w 1024"/>
                <a:gd name="T11" fmla="*/ 258 h 906"/>
                <a:gd name="T12" fmla="*/ 299 w 1024"/>
                <a:gd name="T13" fmla="*/ 226 h 906"/>
                <a:gd name="T14" fmla="*/ 307 w 1024"/>
                <a:gd name="T15" fmla="*/ 164 h 906"/>
                <a:gd name="T16" fmla="*/ 332 w 1024"/>
                <a:gd name="T17" fmla="*/ 105 h 906"/>
                <a:gd name="T18" fmla="*/ 373 w 1024"/>
                <a:gd name="T19" fmla="*/ 56 h 906"/>
                <a:gd name="T20" fmla="*/ 425 w 1024"/>
                <a:gd name="T21" fmla="*/ 19 h 906"/>
                <a:gd name="T22" fmla="*/ 490 w 1024"/>
                <a:gd name="T23" fmla="*/ 1 h 906"/>
                <a:gd name="T24" fmla="*/ 532 w 1024"/>
                <a:gd name="T25" fmla="*/ 1 h 906"/>
                <a:gd name="T26" fmla="*/ 588 w 1024"/>
                <a:gd name="T27" fmla="*/ 17 h 906"/>
                <a:gd name="T28" fmla="*/ 640 w 1024"/>
                <a:gd name="T29" fmla="*/ 49 h 906"/>
                <a:gd name="T30" fmla="*/ 682 w 1024"/>
                <a:gd name="T31" fmla="*/ 99 h 906"/>
                <a:gd name="T32" fmla="*/ 711 w 1024"/>
                <a:gd name="T33" fmla="*/ 159 h 906"/>
                <a:gd name="T34" fmla="*/ 722 w 1024"/>
                <a:gd name="T35" fmla="*/ 233 h 906"/>
                <a:gd name="T36" fmla="*/ 720 w 1024"/>
                <a:gd name="T37" fmla="*/ 267 h 906"/>
                <a:gd name="T38" fmla="*/ 709 w 1024"/>
                <a:gd name="T39" fmla="*/ 321 h 906"/>
                <a:gd name="T40" fmla="*/ 689 w 1024"/>
                <a:gd name="T41" fmla="*/ 373 h 906"/>
                <a:gd name="T42" fmla="*/ 663 w 1024"/>
                <a:gd name="T43" fmla="*/ 425 h 906"/>
                <a:gd name="T44" fmla="*/ 629 w 1024"/>
                <a:gd name="T45" fmla="*/ 470 h 906"/>
                <a:gd name="T46" fmla="*/ 605 w 1024"/>
                <a:gd name="T47" fmla="*/ 496 h 906"/>
                <a:gd name="T48" fmla="*/ 584 w 1024"/>
                <a:gd name="T49" fmla="*/ 515 h 906"/>
                <a:gd name="T50" fmla="*/ 590 w 1024"/>
                <a:gd name="T51" fmla="*/ 537 h 906"/>
                <a:gd name="T52" fmla="*/ 611 w 1024"/>
                <a:gd name="T53" fmla="*/ 567 h 906"/>
                <a:gd name="T54" fmla="*/ 646 w 1024"/>
                <a:gd name="T55" fmla="*/ 591 h 906"/>
                <a:gd name="T56" fmla="*/ 695 w 1024"/>
                <a:gd name="T57" fmla="*/ 612 h 906"/>
                <a:gd name="T58" fmla="*/ 840 w 1024"/>
                <a:gd name="T59" fmla="*/ 654 h 906"/>
                <a:gd name="T60" fmla="*/ 901 w 1024"/>
                <a:gd name="T61" fmla="*/ 672 h 906"/>
                <a:gd name="T62" fmla="*/ 966 w 1024"/>
                <a:gd name="T63" fmla="*/ 707 h 906"/>
                <a:gd name="T64" fmla="*/ 1002 w 1024"/>
                <a:gd name="T65" fmla="*/ 749 h 906"/>
                <a:gd name="T66" fmla="*/ 1010 w 1024"/>
                <a:gd name="T67" fmla="*/ 764 h 906"/>
                <a:gd name="T68" fmla="*/ 1022 w 1024"/>
                <a:gd name="T69" fmla="*/ 810 h 906"/>
                <a:gd name="T70" fmla="*/ 1023 w 1024"/>
                <a:gd name="T71" fmla="*/ 888 h 906"/>
                <a:gd name="T72" fmla="*/ 4 w 1024"/>
                <a:gd name="T73" fmla="*/ 906 h 906"/>
                <a:gd name="T74" fmla="*/ 2 w 1024"/>
                <a:gd name="T75" fmla="*/ 875 h 906"/>
                <a:gd name="T76" fmla="*/ 0 w 1024"/>
                <a:gd name="T77" fmla="*/ 805 h 906"/>
                <a:gd name="T78" fmla="*/ 7 w 1024"/>
                <a:gd name="T79" fmla="*/ 764 h 906"/>
                <a:gd name="T80" fmla="*/ 22 w 1024"/>
                <a:gd name="T81" fmla="*/ 734 h 906"/>
                <a:gd name="T82" fmla="*/ 65 w 1024"/>
                <a:gd name="T83" fmla="*/ 694 h 906"/>
                <a:gd name="T84" fmla="*/ 139 w 1024"/>
                <a:gd name="T85" fmla="*/ 663 h 906"/>
                <a:gd name="T86" fmla="*/ 222 w 1024"/>
                <a:gd name="T87" fmla="*/ 639 h 906"/>
                <a:gd name="T88" fmla="*/ 339 w 1024"/>
                <a:gd name="T89" fmla="*/ 602 h 906"/>
                <a:gd name="T90" fmla="*/ 379 w 1024"/>
                <a:gd name="T91" fmla="*/ 582 h 906"/>
                <a:gd name="T92" fmla="*/ 407 w 1024"/>
                <a:gd name="T93" fmla="*/ 560 h 906"/>
                <a:gd name="T94" fmla="*/ 426 w 1024"/>
                <a:gd name="T95" fmla="*/ 529 h 906"/>
                <a:gd name="T96" fmla="*/ 423 w 1024"/>
                <a:gd name="T97" fmla="*/ 51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4" h="906">
                  <a:moveTo>
                    <a:pt x="421" y="507"/>
                  </a:moveTo>
                  <a:lnTo>
                    <a:pt x="421" y="507"/>
                  </a:lnTo>
                  <a:lnTo>
                    <a:pt x="407" y="495"/>
                  </a:lnTo>
                  <a:lnTo>
                    <a:pt x="395" y="481"/>
                  </a:lnTo>
                  <a:lnTo>
                    <a:pt x="395" y="481"/>
                  </a:lnTo>
                  <a:lnTo>
                    <a:pt x="384" y="468"/>
                  </a:lnTo>
                  <a:lnTo>
                    <a:pt x="375" y="454"/>
                  </a:lnTo>
                  <a:lnTo>
                    <a:pt x="366" y="440"/>
                  </a:lnTo>
                  <a:lnTo>
                    <a:pt x="356" y="425"/>
                  </a:lnTo>
                  <a:lnTo>
                    <a:pt x="347" y="409"/>
                  </a:lnTo>
                  <a:lnTo>
                    <a:pt x="339" y="393"/>
                  </a:lnTo>
                  <a:lnTo>
                    <a:pt x="326" y="360"/>
                  </a:lnTo>
                  <a:lnTo>
                    <a:pt x="320" y="342"/>
                  </a:lnTo>
                  <a:lnTo>
                    <a:pt x="314" y="325"/>
                  </a:lnTo>
                  <a:lnTo>
                    <a:pt x="309" y="308"/>
                  </a:lnTo>
                  <a:lnTo>
                    <a:pt x="306" y="292"/>
                  </a:lnTo>
                  <a:lnTo>
                    <a:pt x="303" y="275"/>
                  </a:lnTo>
                  <a:lnTo>
                    <a:pt x="300" y="258"/>
                  </a:lnTo>
                  <a:lnTo>
                    <a:pt x="299" y="242"/>
                  </a:lnTo>
                  <a:lnTo>
                    <a:pt x="299" y="226"/>
                  </a:lnTo>
                  <a:lnTo>
                    <a:pt x="299" y="226"/>
                  </a:lnTo>
                  <a:lnTo>
                    <a:pt x="300" y="205"/>
                  </a:lnTo>
                  <a:lnTo>
                    <a:pt x="303" y="184"/>
                  </a:lnTo>
                  <a:lnTo>
                    <a:pt x="307" y="164"/>
                  </a:lnTo>
                  <a:lnTo>
                    <a:pt x="314" y="144"/>
                  </a:lnTo>
                  <a:lnTo>
                    <a:pt x="323" y="125"/>
                  </a:lnTo>
                  <a:lnTo>
                    <a:pt x="332" y="105"/>
                  </a:lnTo>
                  <a:lnTo>
                    <a:pt x="345" y="88"/>
                  </a:lnTo>
                  <a:lnTo>
                    <a:pt x="358" y="71"/>
                  </a:lnTo>
                  <a:lnTo>
                    <a:pt x="373" y="56"/>
                  </a:lnTo>
                  <a:lnTo>
                    <a:pt x="389" y="42"/>
                  </a:lnTo>
                  <a:lnTo>
                    <a:pt x="407" y="30"/>
                  </a:lnTo>
                  <a:lnTo>
                    <a:pt x="425" y="19"/>
                  </a:lnTo>
                  <a:lnTo>
                    <a:pt x="446" y="11"/>
                  </a:lnTo>
                  <a:lnTo>
                    <a:pt x="468" y="5"/>
                  </a:lnTo>
                  <a:lnTo>
                    <a:pt x="490" y="1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32" y="1"/>
                  </a:lnTo>
                  <a:lnTo>
                    <a:pt x="551" y="5"/>
                  </a:lnTo>
                  <a:lnTo>
                    <a:pt x="570" y="9"/>
                  </a:lnTo>
                  <a:lnTo>
                    <a:pt x="588" y="17"/>
                  </a:lnTo>
                  <a:lnTo>
                    <a:pt x="607" y="26"/>
                  </a:lnTo>
                  <a:lnTo>
                    <a:pt x="624" y="37"/>
                  </a:lnTo>
                  <a:lnTo>
                    <a:pt x="640" y="49"/>
                  </a:lnTo>
                  <a:lnTo>
                    <a:pt x="656" y="64"/>
                  </a:lnTo>
                  <a:lnTo>
                    <a:pt x="670" y="80"/>
                  </a:lnTo>
                  <a:lnTo>
                    <a:pt x="682" y="99"/>
                  </a:lnTo>
                  <a:lnTo>
                    <a:pt x="694" y="117"/>
                  </a:lnTo>
                  <a:lnTo>
                    <a:pt x="704" y="137"/>
                  </a:lnTo>
                  <a:lnTo>
                    <a:pt x="711" y="159"/>
                  </a:lnTo>
                  <a:lnTo>
                    <a:pt x="717" y="183"/>
                  </a:lnTo>
                  <a:lnTo>
                    <a:pt x="721" y="207"/>
                  </a:lnTo>
                  <a:lnTo>
                    <a:pt x="722" y="233"/>
                  </a:lnTo>
                  <a:lnTo>
                    <a:pt x="722" y="233"/>
                  </a:lnTo>
                  <a:lnTo>
                    <a:pt x="721" y="250"/>
                  </a:lnTo>
                  <a:lnTo>
                    <a:pt x="720" y="267"/>
                  </a:lnTo>
                  <a:lnTo>
                    <a:pt x="717" y="284"/>
                  </a:lnTo>
                  <a:lnTo>
                    <a:pt x="713" y="302"/>
                  </a:lnTo>
                  <a:lnTo>
                    <a:pt x="709" y="321"/>
                  </a:lnTo>
                  <a:lnTo>
                    <a:pt x="703" y="338"/>
                  </a:lnTo>
                  <a:lnTo>
                    <a:pt x="696" y="356"/>
                  </a:lnTo>
                  <a:lnTo>
                    <a:pt x="689" y="373"/>
                  </a:lnTo>
                  <a:lnTo>
                    <a:pt x="681" y="391"/>
                  </a:lnTo>
                  <a:lnTo>
                    <a:pt x="672" y="408"/>
                  </a:lnTo>
                  <a:lnTo>
                    <a:pt x="663" y="425"/>
                  </a:lnTo>
                  <a:lnTo>
                    <a:pt x="652" y="440"/>
                  </a:lnTo>
                  <a:lnTo>
                    <a:pt x="641" y="456"/>
                  </a:lnTo>
                  <a:lnTo>
                    <a:pt x="629" y="470"/>
                  </a:lnTo>
                  <a:lnTo>
                    <a:pt x="618" y="483"/>
                  </a:lnTo>
                  <a:lnTo>
                    <a:pt x="605" y="496"/>
                  </a:lnTo>
                  <a:lnTo>
                    <a:pt x="605" y="496"/>
                  </a:lnTo>
                  <a:lnTo>
                    <a:pt x="598" y="503"/>
                  </a:lnTo>
                  <a:lnTo>
                    <a:pt x="592" y="509"/>
                  </a:lnTo>
                  <a:lnTo>
                    <a:pt x="584" y="515"/>
                  </a:lnTo>
                  <a:lnTo>
                    <a:pt x="586" y="526"/>
                  </a:lnTo>
                  <a:lnTo>
                    <a:pt x="586" y="526"/>
                  </a:lnTo>
                  <a:lnTo>
                    <a:pt x="590" y="537"/>
                  </a:lnTo>
                  <a:lnTo>
                    <a:pt x="595" y="547"/>
                  </a:lnTo>
                  <a:lnTo>
                    <a:pt x="602" y="558"/>
                  </a:lnTo>
                  <a:lnTo>
                    <a:pt x="611" y="567"/>
                  </a:lnTo>
                  <a:lnTo>
                    <a:pt x="620" y="575"/>
                  </a:lnTo>
                  <a:lnTo>
                    <a:pt x="633" y="583"/>
                  </a:lnTo>
                  <a:lnTo>
                    <a:pt x="646" y="591"/>
                  </a:lnTo>
                  <a:lnTo>
                    <a:pt x="660" y="598"/>
                  </a:lnTo>
                  <a:lnTo>
                    <a:pt x="676" y="605"/>
                  </a:lnTo>
                  <a:lnTo>
                    <a:pt x="695" y="612"/>
                  </a:lnTo>
                  <a:lnTo>
                    <a:pt x="736" y="625"/>
                  </a:lnTo>
                  <a:lnTo>
                    <a:pt x="784" y="639"/>
                  </a:lnTo>
                  <a:lnTo>
                    <a:pt x="840" y="654"/>
                  </a:lnTo>
                  <a:lnTo>
                    <a:pt x="873" y="663"/>
                  </a:lnTo>
                  <a:lnTo>
                    <a:pt x="873" y="663"/>
                  </a:lnTo>
                  <a:lnTo>
                    <a:pt x="901" y="672"/>
                  </a:lnTo>
                  <a:lnTo>
                    <a:pt x="927" y="683"/>
                  </a:lnTo>
                  <a:lnTo>
                    <a:pt x="947" y="694"/>
                  </a:lnTo>
                  <a:lnTo>
                    <a:pt x="966" y="707"/>
                  </a:lnTo>
                  <a:lnTo>
                    <a:pt x="980" y="720"/>
                  </a:lnTo>
                  <a:lnTo>
                    <a:pt x="993" y="734"/>
                  </a:lnTo>
                  <a:lnTo>
                    <a:pt x="1002" y="749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6" y="779"/>
                  </a:lnTo>
                  <a:lnTo>
                    <a:pt x="1019" y="794"/>
                  </a:lnTo>
                  <a:lnTo>
                    <a:pt x="1022" y="810"/>
                  </a:lnTo>
                  <a:lnTo>
                    <a:pt x="1023" y="826"/>
                  </a:lnTo>
                  <a:lnTo>
                    <a:pt x="1024" y="857"/>
                  </a:lnTo>
                  <a:lnTo>
                    <a:pt x="1023" y="888"/>
                  </a:lnTo>
                  <a:lnTo>
                    <a:pt x="1023" y="888"/>
                  </a:lnTo>
                  <a:lnTo>
                    <a:pt x="1021" y="906"/>
                  </a:lnTo>
                  <a:lnTo>
                    <a:pt x="4" y="906"/>
                  </a:lnTo>
                  <a:lnTo>
                    <a:pt x="4" y="906"/>
                  </a:lnTo>
                  <a:lnTo>
                    <a:pt x="2" y="875"/>
                  </a:lnTo>
                  <a:lnTo>
                    <a:pt x="2" y="875"/>
                  </a:lnTo>
                  <a:lnTo>
                    <a:pt x="0" y="848"/>
                  </a:lnTo>
                  <a:lnTo>
                    <a:pt x="0" y="819"/>
                  </a:lnTo>
                  <a:lnTo>
                    <a:pt x="0" y="805"/>
                  </a:lnTo>
                  <a:lnTo>
                    <a:pt x="1" y="791"/>
                  </a:lnTo>
                  <a:lnTo>
                    <a:pt x="3" y="778"/>
                  </a:lnTo>
                  <a:lnTo>
                    <a:pt x="7" y="764"/>
                  </a:lnTo>
                  <a:lnTo>
                    <a:pt x="7" y="764"/>
                  </a:lnTo>
                  <a:lnTo>
                    <a:pt x="14" y="748"/>
                  </a:lnTo>
                  <a:lnTo>
                    <a:pt x="22" y="734"/>
                  </a:lnTo>
                  <a:lnTo>
                    <a:pt x="33" y="719"/>
                  </a:lnTo>
                  <a:lnTo>
                    <a:pt x="47" y="707"/>
                  </a:lnTo>
                  <a:lnTo>
                    <a:pt x="65" y="694"/>
                  </a:lnTo>
                  <a:lnTo>
                    <a:pt x="86" y="683"/>
                  </a:lnTo>
                  <a:lnTo>
                    <a:pt x="110" y="672"/>
                  </a:lnTo>
                  <a:lnTo>
                    <a:pt x="139" y="663"/>
                  </a:lnTo>
                  <a:lnTo>
                    <a:pt x="171" y="654"/>
                  </a:lnTo>
                  <a:lnTo>
                    <a:pt x="171" y="654"/>
                  </a:lnTo>
                  <a:lnTo>
                    <a:pt x="222" y="639"/>
                  </a:lnTo>
                  <a:lnTo>
                    <a:pt x="267" y="627"/>
                  </a:lnTo>
                  <a:lnTo>
                    <a:pt x="306" y="615"/>
                  </a:lnTo>
                  <a:lnTo>
                    <a:pt x="339" y="602"/>
                  </a:lnTo>
                  <a:lnTo>
                    <a:pt x="354" y="596"/>
                  </a:lnTo>
                  <a:lnTo>
                    <a:pt x="367" y="589"/>
                  </a:lnTo>
                  <a:lnTo>
                    <a:pt x="379" y="582"/>
                  </a:lnTo>
                  <a:lnTo>
                    <a:pt x="390" y="575"/>
                  </a:lnTo>
                  <a:lnTo>
                    <a:pt x="399" y="568"/>
                  </a:lnTo>
                  <a:lnTo>
                    <a:pt x="407" y="560"/>
                  </a:lnTo>
                  <a:lnTo>
                    <a:pt x="413" y="551"/>
                  </a:lnTo>
                  <a:lnTo>
                    <a:pt x="418" y="542"/>
                  </a:lnTo>
                  <a:lnTo>
                    <a:pt x="426" y="529"/>
                  </a:lnTo>
                  <a:lnTo>
                    <a:pt x="426" y="513"/>
                  </a:lnTo>
                  <a:lnTo>
                    <a:pt x="426" y="513"/>
                  </a:lnTo>
                  <a:lnTo>
                    <a:pt x="423" y="511"/>
                  </a:lnTo>
                  <a:lnTo>
                    <a:pt x="421" y="507"/>
                  </a:lnTo>
                  <a:lnTo>
                    <a:pt x="421" y="5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076943" y="1803308"/>
              <a:ext cx="901349" cy="322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0825" indent="-250825" algn="just" fontAlgn="base"/>
              <a:r>
                <a:rPr kumimoji="1" lang="ko-KR" altLang="en-US" smtClean="0">
                  <a:gradFill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신고자</a:t>
              </a:r>
              <a:endParaRPr kumimoji="1" lang="en-US" altLang="ko-KR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863746" y="2138896"/>
            <a:ext cx="1681889" cy="55764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>
            <a:outerShdw blurRad="177800" dist="114300" dir="5400000" sx="92000" sy="92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권익위</a:t>
            </a:r>
            <a:endParaRPr lang="en-US" altLang="ko-KR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102464" y="3310413"/>
            <a:ext cx="505267" cy="4855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4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유형별 사례</a:t>
            </a:r>
            <a:r>
              <a:rPr lang="en-US" altLang="ko-KR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예시</a:t>
            </a:r>
            <a:r>
              <a:rPr lang="en-US" altLang="ko-KR" sz="32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32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아래쪽 화살표 52"/>
          <p:cNvSpPr/>
          <p:nvPr/>
        </p:nvSpPr>
        <p:spPr>
          <a:xfrm rot="2700000" flipH="1">
            <a:off x="3534597" y="1653193"/>
            <a:ext cx="900000" cy="72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flipH="1">
            <a:off x="3762889" y="1849550"/>
            <a:ext cx="482825" cy="27738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신고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60" name="아래쪽 화살표 59"/>
          <p:cNvSpPr/>
          <p:nvPr/>
        </p:nvSpPr>
        <p:spPr>
          <a:xfrm flipH="1">
            <a:off x="2286007" y="2864501"/>
            <a:ext cx="900000" cy="71845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 flipH="1">
            <a:off x="2475268" y="3062530"/>
            <a:ext cx="482825" cy="27738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이첩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5549334" y="3706448"/>
            <a:ext cx="1681889" cy="55764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>
            <a:outerShdw blurRad="177800" dist="114300" dir="5400000" sx="92000" sy="92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</a:rPr>
              <a:t>소속기관장</a:t>
            </a:r>
            <a:endParaRPr lang="en-US" altLang="ko-KR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2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1863747" y="3678456"/>
            <a:ext cx="1681889" cy="557642"/>
          </a:xfrm>
          <a:prstGeom prst="roundRect">
            <a:avLst/>
          </a:prstGeom>
          <a:solidFill>
            <a:srgbClr val="EEECE1"/>
          </a:solidFill>
          <a:ln>
            <a:noFill/>
          </a:ln>
          <a:effectLst>
            <a:outerShdw blurRad="177800" dist="114300" dir="5400000" sx="92000" sy="92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/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감독기관장</a:t>
            </a:r>
            <a:endParaRPr lang="en-US" altLang="ko-KR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9" name="아래쪽 화살표 38"/>
          <p:cNvSpPr/>
          <p:nvPr/>
        </p:nvSpPr>
        <p:spPr>
          <a:xfrm rot="16200000" flipH="1">
            <a:off x="4170786" y="3524257"/>
            <a:ext cx="900000" cy="90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4276176" y="3841304"/>
            <a:ext cx="505267" cy="2916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이첩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41" name="아래쪽 화살표 40"/>
          <p:cNvSpPr/>
          <p:nvPr/>
        </p:nvSpPr>
        <p:spPr>
          <a:xfrm flipH="1">
            <a:off x="5971597" y="4618656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모서리 91"/>
          <p:cNvSpPr/>
          <p:nvPr/>
        </p:nvSpPr>
        <p:spPr>
          <a:xfrm>
            <a:off x="5916909" y="5677338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법원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3" name="아래쪽 화살표 42"/>
          <p:cNvSpPr/>
          <p:nvPr/>
        </p:nvSpPr>
        <p:spPr>
          <a:xfrm rot="2700000">
            <a:off x="1272272" y="4590617"/>
            <a:ext cx="900000" cy="90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1318368" y="4885283"/>
            <a:ext cx="678391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시행령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제</a:t>
            </a:r>
            <a:r>
              <a:rPr lang="en-US" altLang="ko-KR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14</a:t>
            </a: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808023" y="4933934"/>
            <a:ext cx="505267" cy="4855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4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4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4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47" name="사각형: 둥근 모서리 91"/>
          <p:cNvSpPr/>
          <p:nvPr/>
        </p:nvSpPr>
        <p:spPr>
          <a:xfrm>
            <a:off x="878390" y="5677338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종결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8" name="사각형: 둥근 모서리 91"/>
          <p:cNvSpPr/>
          <p:nvPr/>
        </p:nvSpPr>
        <p:spPr>
          <a:xfrm>
            <a:off x="7708385" y="5677338"/>
            <a:ext cx="1043727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종결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0" name="사각형: 둥근 모서리 91"/>
          <p:cNvSpPr/>
          <p:nvPr/>
        </p:nvSpPr>
        <p:spPr>
          <a:xfrm>
            <a:off x="3705559" y="5677338"/>
            <a:ext cx="1575578" cy="5089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50800" dist="63500" dir="2700000" sx="97000" sy="97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latinLnBrk="0">
              <a:spcAft>
                <a:spcPts val="200"/>
              </a:spcAft>
            </a:pPr>
            <a:r>
              <a:rPr lang="ko-KR" altLang="en-US" kern="0" spc="-10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수사기관</a:t>
            </a:r>
            <a:endParaRPr lang="ko-KR" altLang="en-US" kern="0" spc="-10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1" name="아래쪽 화살표 50"/>
          <p:cNvSpPr/>
          <p:nvPr/>
        </p:nvSpPr>
        <p:spPr>
          <a:xfrm rot="2700000">
            <a:off x="4659284" y="4590617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아래쪽 화살표 51"/>
          <p:cNvSpPr/>
          <p:nvPr/>
        </p:nvSpPr>
        <p:spPr>
          <a:xfrm rot="18900000" flipH="1">
            <a:off x="7365162" y="4590617"/>
            <a:ext cx="900000" cy="90000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 flipH="1">
            <a:off x="7541892" y="4885283"/>
            <a:ext cx="678391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시행령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제</a:t>
            </a:r>
            <a:r>
              <a:rPr lang="en-US" altLang="ko-KR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14</a:t>
            </a: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55" name="아래쪽 화살표 54"/>
          <p:cNvSpPr/>
          <p:nvPr/>
        </p:nvSpPr>
        <p:spPr>
          <a:xfrm rot="18900000" flipH="1">
            <a:off x="3371660" y="4590617"/>
            <a:ext cx="900000" cy="90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 flipH="1">
            <a:off x="3604376" y="4885283"/>
            <a:ext cx="482824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57" name="직사각형 56"/>
          <p:cNvSpPr/>
          <p:nvPr/>
        </p:nvSpPr>
        <p:spPr>
          <a:xfrm flipH="1">
            <a:off x="4789364" y="4885283"/>
            <a:ext cx="482824" cy="45743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수사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의뢰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58" name="직사각형 57"/>
          <p:cNvSpPr/>
          <p:nvPr/>
        </p:nvSpPr>
        <p:spPr>
          <a:xfrm flipH="1">
            <a:off x="6104979" y="4797759"/>
            <a:ext cx="631904" cy="6324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과태료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부과</a:t>
            </a:r>
            <a:endParaRPr lang="en-US" altLang="ko-KR" sz="1300" b="1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ko-KR" altLang="en-US" sz="1300" b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요청</a:t>
            </a:r>
            <a:endParaRPr lang="ko-KR" altLang="en-US" sz="13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7884374" y="3797554"/>
            <a:ext cx="858417" cy="47586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smtClean="0"/>
              <a:t>조사중</a:t>
            </a:r>
            <a:endParaRPr lang="ko-KR" altLang="en-US" sz="1300" b="1"/>
          </a:p>
        </p:txBody>
      </p:sp>
      <p:cxnSp>
        <p:nvCxnSpPr>
          <p:cNvPr id="61" name="직선 연결선 60"/>
          <p:cNvCxnSpPr/>
          <p:nvPr/>
        </p:nvCxnSpPr>
        <p:spPr>
          <a:xfrm>
            <a:off x="7371189" y="3993502"/>
            <a:ext cx="40121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42489"/>
              </p:ext>
            </p:extLst>
          </p:nvPr>
        </p:nvGraphicFramePr>
        <p:xfrm>
          <a:off x="292361" y="149290"/>
          <a:ext cx="8636170" cy="6347280"/>
        </p:xfrm>
        <a:graphic>
          <a:graphicData uri="http://schemas.openxmlformats.org/drawingml/2006/table">
            <a:tbl>
              <a:tblPr/>
              <a:tblGrid>
                <a:gridCol w="184190"/>
                <a:gridCol w="269173"/>
                <a:gridCol w="353894"/>
                <a:gridCol w="431321"/>
                <a:gridCol w="379562"/>
                <a:gridCol w="468715"/>
                <a:gridCol w="1877670"/>
                <a:gridCol w="422694"/>
                <a:gridCol w="431321"/>
                <a:gridCol w="319177"/>
                <a:gridCol w="411429"/>
                <a:gridCol w="442586"/>
                <a:gridCol w="525080"/>
                <a:gridCol w="257452"/>
                <a:gridCol w="313024"/>
                <a:gridCol w="396815"/>
                <a:gridCol w="470891"/>
                <a:gridCol w="408373"/>
                <a:gridCol w="272803"/>
              </a:tblGrid>
              <a:tr h="610534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금품수수 위반 신고현황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8307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작성대상 기간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: 2016.9.28. ~ 2022.12.31.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5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사건연번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행위자연번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기관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기관명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유형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신고일자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사건내용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b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소속기관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금액</a:t>
                      </a:r>
                      <a:b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천원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조치현황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제재현황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행정처분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현황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5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수사</a:t>
                      </a:r>
                      <a:r>
                        <a:rPr lang="en-US" altLang="ko-KR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·</a:t>
                      </a:r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재판 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결과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형사처벌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징역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벌금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 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부과년도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상세 제재 수위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사건번호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</a:p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처분년도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징계부가금</a:t>
                      </a:r>
                      <a:r>
                        <a:rPr lang="ko-KR" altLang="en-US" sz="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부과 유무 및 수위</a:t>
                      </a:r>
                      <a:endParaRPr lang="en-US" altLang="ko-KR" sz="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780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07-03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신고내용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2022.7.2 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 관내 식당에서 현장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점검을 나온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 소속직원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A, B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에게 사업을 수주한 업체 대표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인당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만원 상당의 음식물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향응을 접대</a:t>
                      </a: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 사실을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알게된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자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증거물과 함께 국민권익위원회로 신고함</a:t>
                      </a: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* 국민권익위원회에서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도로 신고내용 이첩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(2022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확인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·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처리내용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소속기관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(XX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 관련자에 대하여 과태료 부과 요청하고 징계토록 요구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수수자</a:t>
                      </a:r>
                      <a:r>
                        <a:rPr lang="en-US" altLang="ko-KR" sz="7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A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천원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부과요청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년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60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만원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지방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법원</a:t>
                      </a:r>
                      <a:b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337</a:t>
                      </a:r>
                    </a:p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완료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감봉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2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자</a:t>
                      </a:r>
                      <a:endParaRPr lang="en-US" altLang="ko-KR" sz="800" b="0" i="0" u="none" strike="noStrike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신고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07-03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신고내용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2022.7.2 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 관내 식당에서 현장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점검을 나온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 소속직원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A, B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에게 사업을 수주한 업체 대표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인당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만원 상당의 음식물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향응을 접대</a:t>
                      </a: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 사실을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알게된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자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증거물과 함께 국민권익위원회로 신고함</a:t>
                      </a: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* 국민권익위원회에서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도로 신고내용 이첩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(2022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확인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·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처리내용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소속기관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(XX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 관련자에 대하여 과태료 부과 요청하고 징계토록 요구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수수자</a:t>
                      </a:r>
                      <a:r>
                        <a:rPr lang="en-US" altLang="ko-KR" sz="7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7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천원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부과요청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만원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지방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법원</a:t>
                      </a:r>
                      <a:b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337</a:t>
                      </a:r>
                    </a:p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징계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완료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감봉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endParaRPr lang="ko-KR" altLang="en-US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6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공직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유관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XX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공단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제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자</a:t>
                      </a:r>
                      <a:endParaRPr lang="en-US" altLang="ko-KR" sz="800" b="0" i="0" u="none" strike="noStrike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신고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2022-</a:t>
                      </a:r>
                    </a:p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07-03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신고내용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2022.7.2 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 관내 식당에서 현장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점검을 나온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 소속직원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A, B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에게 사업을 수주한 업체 대표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인당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만원 상당의 음식물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향응을 접대</a:t>
                      </a: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 사실을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알게된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자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증거물과 함께 국민권익위원회로 신고함</a:t>
                      </a:r>
                    </a:p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* 국민권익위원회에서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도로 신고내용 이첩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(2022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확인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·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처리내용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소속기관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(XX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이 관련자에 대하여 과태료 부과 요청하고 징계토록 요구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제공자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수주업체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부과요청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만원</a:t>
                      </a: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지방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법원</a:t>
                      </a:r>
                      <a:b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지원 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2022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337</a:t>
                      </a:r>
                    </a:p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해당없음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*</a:t>
                      </a:r>
                      <a:r>
                        <a:rPr lang="ko-KR" altLang="en-US" sz="7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양벌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규정에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따라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제공자 소속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법인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에도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동일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조문의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과태료 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부과</a:t>
                      </a:r>
                      <a:endParaRPr lang="en-US" altLang="ko-KR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(60</a:t>
                      </a:r>
                    </a:p>
                    <a:p>
                      <a:pPr algn="ctr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만원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401" marR="2401" marT="2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7573"/>
              </p:ext>
            </p:extLst>
          </p:nvPr>
        </p:nvGraphicFramePr>
        <p:xfrm>
          <a:off x="376335" y="681134"/>
          <a:ext cx="8515740" cy="854633"/>
        </p:xfrm>
        <a:graphic>
          <a:graphicData uri="http://schemas.openxmlformats.org/drawingml/2006/table">
            <a:tbl>
              <a:tblPr/>
              <a:tblGrid>
                <a:gridCol w="8515740"/>
              </a:tblGrid>
              <a:tr h="5968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HY헤드라인M"/>
                        </a:rPr>
                        <a:t>「부정청탁 및 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latin typeface="HY헤드라인M"/>
                        </a:rPr>
                        <a:t>금품등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HY헤드라인M"/>
                        </a:rPr>
                        <a:t> 수수의 금지에 관한 법률」위반 신고현황 총괄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3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작성대상 기간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2016.9.28. ~ 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2022.12.31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89355"/>
              </p:ext>
            </p:extLst>
          </p:nvPr>
        </p:nvGraphicFramePr>
        <p:xfrm>
          <a:off x="320354" y="1623524"/>
          <a:ext cx="8590381" cy="1082352"/>
        </p:xfrm>
        <a:graphic>
          <a:graphicData uri="http://schemas.openxmlformats.org/drawingml/2006/table">
            <a:tbl>
              <a:tblPr/>
              <a:tblGrid>
                <a:gridCol w="629632"/>
                <a:gridCol w="2460225"/>
                <a:gridCol w="1026065"/>
                <a:gridCol w="746229"/>
                <a:gridCol w="746229"/>
                <a:gridCol w="746229"/>
                <a:gridCol w="746229"/>
                <a:gridCol w="746229"/>
                <a:gridCol w="743314"/>
              </a:tblGrid>
              <a:tr h="276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연번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기관유형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접수기관명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신고 접수현황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건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44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부정청탁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(3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자진신고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금품수수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(3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자신고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외부강의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13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공직유관단체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XX</a:t>
                      </a:r>
                      <a:r>
                        <a:rPr lang="ko-KR" altLang="en-US" sz="1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공단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latin typeface="휴먼고딕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34865" y="4474429"/>
          <a:ext cx="2540000" cy="1031240"/>
        </p:xfrm>
        <a:graphic>
          <a:graphicData uri="http://schemas.openxmlformats.org/drawingml/2006/table">
            <a:tbl>
              <a:tblPr/>
              <a:tblGrid>
                <a:gridCol w="355156"/>
                <a:gridCol w="355156"/>
                <a:gridCol w="355156"/>
                <a:gridCol w="789588"/>
                <a:gridCol w="684944"/>
              </a:tblGrid>
              <a:tr h="2476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징계결과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5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징계현황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징계부가금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smtClean="0">
                          <a:solidFill>
                            <a:srgbClr val="000000"/>
                          </a:solidFill>
                          <a:latin typeface="휴먼고딕"/>
                        </a:rPr>
                        <a:t>2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휴먼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74823"/>
              </p:ext>
            </p:extLst>
          </p:nvPr>
        </p:nvGraphicFramePr>
        <p:xfrm>
          <a:off x="311014" y="3023118"/>
          <a:ext cx="8628437" cy="1101011"/>
        </p:xfrm>
        <a:graphic>
          <a:graphicData uri="http://schemas.openxmlformats.org/drawingml/2006/table">
            <a:tbl>
              <a:tblPr/>
              <a:tblGrid>
                <a:gridCol w="177258"/>
                <a:gridCol w="284085"/>
                <a:gridCol w="301841"/>
                <a:gridCol w="248575"/>
                <a:gridCol w="177553"/>
                <a:gridCol w="27404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425831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  <a:gridCol w="259202"/>
              </a:tblGrid>
              <a:tr h="264406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기관 조치현황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수사재판 결과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명</a:t>
                      </a:r>
                      <a:r>
                        <a:rPr lang="en-US" altLang="ko-KR" sz="1000" b="1" i="0" u="none" strike="noStrike">
                          <a:solidFill>
                            <a:srgbClr val="FF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44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소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조사중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소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수사의뢰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과태료 통보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타기관이첩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소계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수사중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재판중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과태료부과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형사처벌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종결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3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금품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강의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휴먼고딕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3</a:t>
                      </a:r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3</a:t>
                      </a:r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휴먼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3</a:t>
                      </a:r>
                      <a:endParaRPr lang="en-US" altLang="ko-KR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CC"/>
                          </a:solidFill>
                          <a:latin typeface="맑은 고딕"/>
                        </a:rPr>
                        <a:t>3</a:t>
                      </a:r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CC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내용 개체 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306253"/>
              </p:ext>
            </p:extLst>
          </p:nvPr>
        </p:nvGraphicFramePr>
        <p:xfrm>
          <a:off x="431321" y="875581"/>
          <a:ext cx="8535126" cy="519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069"/>
                <a:gridCol w="5359057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작성서식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/>
                      <a:r>
                        <a:rPr lang="ko-KR" altLang="en-US" dirty="0" smtClean="0"/>
                        <a:t>세부 변동사항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항목별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붙임 </a:t>
                      </a:r>
                      <a:r>
                        <a:rPr lang="en-US" altLang="ko-KR" sz="1600" dirty="0" smtClean="0"/>
                        <a:t>4(</a:t>
                      </a:r>
                      <a:r>
                        <a:rPr lang="ko-KR" altLang="en-US" sz="1600" dirty="0" smtClean="0"/>
                        <a:t>금품수수 위반 신고현황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dirty="0" smtClean="0"/>
                        <a:t>연번 세분화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기존 연번 </a:t>
                      </a:r>
                      <a:r>
                        <a:rPr lang="en-US" altLang="ko-KR" sz="1600" dirty="0" smtClean="0"/>
                        <a:t>1, 1_1, 1_2, 1_3 </a:t>
                      </a:r>
                      <a:r>
                        <a:rPr lang="ko-KR" altLang="en-US" sz="1600" dirty="0" smtClean="0"/>
                        <a:t>→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변경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</a:rPr>
                        <a:t>사건 연번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altLang="ko-KR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행위자 연번 별도 작성</a:t>
                      </a:r>
                      <a:r>
                        <a:rPr lang="ko-KR" altLang="en-US" sz="1600" baseline="0" dirty="0" smtClean="0"/>
                        <a:t>으로 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구분</a:t>
                      </a:r>
                      <a:r>
                        <a:rPr lang="ko-KR" altLang="en-US" sz="1600" baseline="0" dirty="0" smtClean="0"/>
                        <a:t> 조치</a:t>
                      </a:r>
                      <a:r>
                        <a:rPr lang="en-US" altLang="ko-KR" sz="1600" baseline="0" dirty="0" smtClean="0"/>
                        <a:t>)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dirty="0" smtClean="0"/>
                        <a:t>연번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신고유형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신고일자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제공자</a:t>
                      </a:r>
                      <a:r>
                        <a:rPr lang="en-US" altLang="ko-KR" sz="1600" spc="0" dirty="0" smtClean="0"/>
                        <a:t>/</a:t>
                      </a:r>
                      <a:r>
                        <a:rPr lang="ko-KR" altLang="en-US" sz="1600" spc="0" dirty="0" smtClean="0"/>
                        <a:t>수수자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기관 조치 현황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제재 현황</a:t>
                      </a:r>
                      <a:r>
                        <a:rPr lang="en-US" altLang="ko-KR" sz="1600" spc="0" dirty="0" smtClean="0"/>
                        <a:t>(</a:t>
                      </a:r>
                      <a:r>
                        <a:rPr lang="ko-KR" altLang="en-US" sz="1600" spc="0" dirty="0" smtClean="0"/>
                        <a:t>수사재판결과 등</a:t>
                      </a:r>
                      <a:r>
                        <a:rPr lang="en-US" altLang="ko-KR" sz="1600" spc="0" dirty="0" smtClean="0"/>
                        <a:t>), </a:t>
                      </a:r>
                      <a:r>
                        <a:rPr lang="ko-KR" altLang="en-US" sz="1600" spc="0" dirty="0" smtClean="0"/>
                        <a:t>행정처분</a:t>
                      </a:r>
                      <a:r>
                        <a:rPr lang="en-US" altLang="ko-KR" sz="1600" spc="0" dirty="0" smtClean="0"/>
                        <a:t>(</a:t>
                      </a:r>
                      <a:r>
                        <a:rPr lang="ko-KR" altLang="en-US" sz="1600" spc="0" dirty="0" smtClean="0"/>
                        <a:t>징계</a:t>
                      </a:r>
                      <a:r>
                        <a:rPr lang="en-US" altLang="ko-KR" sz="1600" spc="0" dirty="0" smtClean="0"/>
                        <a:t>)   </a:t>
                      </a:r>
                      <a:r>
                        <a:rPr lang="ko-KR" altLang="en-US" sz="1600" spc="0" dirty="0" smtClean="0"/>
                        <a:t>현황 작성 시 </a:t>
                      </a:r>
                      <a:r>
                        <a:rPr lang="ko-KR" altLang="en-US" sz="1600" spc="0" baseline="0" dirty="0" err="1" smtClean="0">
                          <a:solidFill>
                            <a:srgbClr val="FF0000"/>
                          </a:solidFill>
                        </a:rPr>
                        <a:t>콤보</a:t>
                      </a:r>
                      <a:r>
                        <a:rPr lang="en-US" altLang="ko-KR" sz="1600" spc="0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600" spc="0" baseline="0" dirty="0" smtClean="0">
                          <a:solidFill>
                            <a:srgbClr val="FF0000"/>
                          </a:solidFill>
                        </a:rPr>
                        <a:t>선택</a:t>
                      </a:r>
                      <a:r>
                        <a:rPr lang="en-US" altLang="ko-KR" sz="1600" spc="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ko-KR" altLang="en-US" sz="1600" spc="0" baseline="0" dirty="0" smtClean="0">
                          <a:solidFill>
                            <a:srgbClr val="FF0000"/>
                          </a:solidFill>
                        </a:rPr>
                        <a:t>박스를 이용</a:t>
                      </a:r>
                      <a:r>
                        <a:rPr lang="ko-KR" altLang="en-US" sz="1600" spc="0" baseline="0" dirty="0" smtClean="0"/>
                        <a:t>하도록 </a:t>
                      </a:r>
                      <a:r>
                        <a:rPr lang="ko-KR" altLang="en-US" sz="1600" spc="0" baseline="0" dirty="0" smtClean="0">
                          <a:solidFill>
                            <a:srgbClr val="FF0000"/>
                          </a:solidFill>
                        </a:rPr>
                        <a:t>조정</a:t>
                      </a:r>
                      <a:endParaRPr lang="en-US" altLang="ko-KR" sz="1600" spc="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과태료 부과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형사처벌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징계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</a:rPr>
                        <a:t>징계부가금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처분과 관련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기존 처분일 작성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→ 변경 </a:t>
                      </a:r>
                      <a:r>
                        <a:rPr lang="ko-KR" altLang="en-US" sz="1600" dirty="0" err="1" smtClean="0">
                          <a:solidFill>
                            <a:srgbClr val="FF0000"/>
                          </a:solidFill>
                        </a:rPr>
                        <a:t>처분년도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 선택</a:t>
                      </a:r>
                      <a:r>
                        <a:rPr lang="ko-KR" altLang="en-US" sz="1600" baseline="0" dirty="0" smtClean="0">
                          <a:solidFill>
                            <a:schemeClr val="tx1"/>
                          </a:solidFill>
                        </a:rPr>
                        <a:t>으로 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조정</a:t>
                      </a:r>
                      <a:endParaRPr lang="en-US" altLang="ko-KR" sz="1600" spc="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붙임 </a:t>
                      </a:r>
                      <a:r>
                        <a:rPr lang="en-US" altLang="ko-KR" sz="1600" dirty="0" smtClean="0"/>
                        <a:t>5(</a:t>
                      </a:r>
                      <a:r>
                        <a:rPr lang="ko-KR" altLang="en-US" sz="1600" dirty="0" smtClean="0"/>
                        <a:t>외부강의 위반 신고현황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dirty="0" smtClean="0"/>
                        <a:t>연번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신고유형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신고일자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위반유형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기관 조치현황</a:t>
                      </a:r>
                      <a:r>
                        <a:rPr lang="en-US" altLang="ko-KR" sz="1600" spc="0" dirty="0" smtClean="0"/>
                        <a:t>, </a:t>
                      </a:r>
                      <a:r>
                        <a:rPr lang="ko-KR" altLang="en-US" sz="1600" spc="0" dirty="0" smtClean="0"/>
                        <a:t>제재 현황</a:t>
                      </a:r>
                      <a:r>
                        <a:rPr lang="en-US" altLang="ko-KR" sz="1600" spc="0" dirty="0" smtClean="0"/>
                        <a:t>(</a:t>
                      </a:r>
                      <a:r>
                        <a:rPr lang="ko-KR" altLang="en-US" sz="1600" spc="0" dirty="0" smtClean="0"/>
                        <a:t>과태료 재판결과 등</a:t>
                      </a:r>
                      <a:r>
                        <a:rPr lang="en-US" altLang="ko-KR" sz="1600" spc="0" dirty="0" smtClean="0"/>
                        <a:t>), </a:t>
                      </a:r>
                      <a:r>
                        <a:rPr lang="ko-KR" altLang="en-US" sz="1600" spc="0" dirty="0" smtClean="0"/>
                        <a:t>행정처분</a:t>
                      </a:r>
                      <a:r>
                        <a:rPr lang="en-US" altLang="ko-KR" sz="1600" spc="0" dirty="0" smtClean="0"/>
                        <a:t>(</a:t>
                      </a:r>
                      <a:r>
                        <a:rPr lang="ko-KR" altLang="en-US" sz="1600" spc="0" dirty="0" smtClean="0"/>
                        <a:t>징계</a:t>
                      </a:r>
                      <a:r>
                        <a:rPr lang="en-US" altLang="ko-KR" sz="1600" spc="0" dirty="0" smtClean="0"/>
                        <a:t>) </a:t>
                      </a:r>
                      <a:r>
                        <a:rPr lang="ko-KR" altLang="en-US" sz="1600" spc="0" dirty="0" smtClean="0"/>
                        <a:t>현황 작성 시 </a:t>
                      </a:r>
                      <a:r>
                        <a:rPr lang="ko-KR" altLang="en-US" sz="1600" spc="0" baseline="0" dirty="0" err="1" smtClean="0">
                          <a:solidFill>
                            <a:srgbClr val="FF0000"/>
                          </a:solidFill>
                        </a:rPr>
                        <a:t>콤보</a:t>
                      </a:r>
                      <a:r>
                        <a:rPr lang="en-US" altLang="ko-KR" sz="1600" spc="0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600" spc="0" baseline="0" dirty="0" smtClean="0">
                          <a:solidFill>
                            <a:srgbClr val="FF0000"/>
                          </a:solidFill>
                        </a:rPr>
                        <a:t>선택</a:t>
                      </a:r>
                      <a:r>
                        <a:rPr lang="en-US" altLang="ko-KR" sz="1600" spc="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ko-KR" altLang="en-US" sz="1600" spc="0" baseline="0" dirty="0" smtClean="0">
                          <a:solidFill>
                            <a:srgbClr val="FF0000"/>
                          </a:solidFill>
                        </a:rPr>
                        <a:t>박스를 이용</a:t>
                      </a:r>
                      <a:r>
                        <a:rPr lang="ko-KR" altLang="en-US" sz="1600" spc="0" baseline="0" dirty="0" smtClean="0"/>
                        <a:t>하도록 </a:t>
                      </a:r>
                      <a:r>
                        <a:rPr lang="ko-KR" altLang="en-US" sz="1600" spc="0" baseline="0" dirty="0" smtClean="0">
                          <a:solidFill>
                            <a:srgbClr val="FF0000"/>
                          </a:solidFill>
                        </a:rPr>
                        <a:t>조정</a:t>
                      </a:r>
                      <a:endParaRPr lang="en-US" altLang="ko-KR" sz="1600" spc="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과태료 부과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형사처벌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징계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spc="0" baseline="0" dirty="0" err="1" smtClean="0">
                          <a:solidFill>
                            <a:schemeClr val="tx1"/>
                          </a:solidFill>
                        </a:rPr>
                        <a:t>징계부가금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처분과 관련</a:t>
                      </a:r>
                      <a:r>
                        <a:rPr lang="en-US" altLang="ko-KR" sz="1600" spc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spc="0" baseline="0" dirty="0" smtClean="0">
                          <a:solidFill>
                            <a:schemeClr val="tx1"/>
                          </a:solidFill>
                        </a:rPr>
                        <a:t>기존 처분일 작성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→ 변경 </a:t>
                      </a:r>
                      <a:r>
                        <a:rPr lang="ko-KR" altLang="en-US" sz="1600" dirty="0" err="1" smtClean="0">
                          <a:solidFill>
                            <a:srgbClr val="FF0000"/>
                          </a:solidFill>
                        </a:rPr>
                        <a:t>처분년도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 선택</a:t>
                      </a:r>
                      <a:r>
                        <a:rPr lang="ko-KR" altLang="en-US" sz="1600" baseline="0" dirty="0" smtClean="0">
                          <a:solidFill>
                            <a:schemeClr val="tx1"/>
                          </a:solidFill>
                        </a:rPr>
                        <a:t>으로 </a:t>
                      </a:r>
                      <a:r>
                        <a:rPr lang="ko-KR" altLang="en-US" sz="1600" baseline="0" dirty="0" smtClean="0">
                          <a:solidFill>
                            <a:srgbClr val="FF0000"/>
                          </a:solidFill>
                        </a:rPr>
                        <a:t>조정</a:t>
                      </a:r>
                      <a:endParaRPr lang="en-US" altLang="ko-KR" sz="1600" spc="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붙임 </a:t>
                      </a:r>
                      <a:r>
                        <a:rPr lang="en-US" altLang="ko-KR" sz="1600" dirty="0" smtClean="0"/>
                        <a:t>1~5(</a:t>
                      </a:r>
                      <a:r>
                        <a:rPr lang="ko-KR" altLang="en-US" sz="1600" dirty="0" smtClean="0"/>
                        <a:t>공통사항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기관 세부 유형 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</a:rPr>
                        <a:t>삭제</a:t>
                      </a:r>
                      <a:endParaRPr lang="en-US" altLang="ko-K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77282" y="1"/>
            <a:ext cx="2892490" cy="886408"/>
          </a:xfrm>
        </p:spPr>
        <p:txBody>
          <a:bodyPr>
            <a:normAutofit/>
          </a:bodyPr>
          <a:lstStyle/>
          <a:p>
            <a:pPr algn="l">
              <a:lnSpc>
                <a:spcPct val="134000"/>
              </a:lnSpc>
            </a:pPr>
            <a:r>
              <a:rPr lang="ko-KR" altLang="en-US" sz="2700" b="1" dirty="0" smtClean="0">
                <a:latin typeface="+mj-ea"/>
              </a:rPr>
              <a:t>주요 변동 사항</a:t>
            </a:r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493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 bwMode="auto">
          <a:xfrm>
            <a:off x="382805" y="1904758"/>
            <a:ext cx="8471946" cy="403884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8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  <a:gs pos="75000">
                <a:schemeClr val="bg1"/>
              </a:gs>
              <a:gs pos="25000">
                <a:schemeClr val="bg1"/>
              </a:gs>
              <a:gs pos="16000">
                <a:schemeClr val="bg1">
                  <a:lumMod val="95000"/>
                </a:schemeClr>
              </a:gs>
            </a:gsLst>
            <a:lin ang="0" scaled="0"/>
          </a:gra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5000"/>
              </a:prstClr>
            </a:outerShdw>
          </a:effectLst>
          <a:scene3d>
            <a:camera prst="orthographicFront"/>
            <a:lightRig rig="threePt" dir="t"/>
          </a:scene3d>
          <a:sp3d extrusionH="317500"/>
        </p:spPr>
        <p:txBody>
          <a:bodyPr anchor="ctr"/>
          <a:lstStyle/>
          <a:p>
            <a:pPr algn="ctr"/>
            <a:endParaRPr lang="ko-KR" altLang="en-US" b="1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4546" y="71209"/>
            <a:ext cx="5209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및 </a:t>
            </a:r>
            <a:r>
              <a:rPr lang="ko-KR" altLang="en-US" sz="100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수수의 금지에 관한 법률</a:t>
            </a:r>
          </a:p>
        </p:txBody>
      </p:sp>
      <p:grpSp>
        <p:nvGrpSpPr>
          <p:cNvPr id="2" name="그룹 61"/>
          <p:cNvGrpSpPr/>
          <p:nvPr/>
        </p:nvGrpSpPr>
        <p:grpSpPr>
          <a:xfrm>
            <a:off x="264866" y="2042888"/>
            <a:ext cx="5735894" cy="375941"/>
            <a:chOff x="374648" y="1624763"/>
            <a:chExt cx="5173328" cy="394504"/>
          </a:xfrm>
        </p:grpSpPr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374648" y="1624763"/>
              <a:ext cx="5173328" cy="32306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1C90A0"/>
            </a:solidFill>
            <a:ln w="25400" cap="flat" cmpd="sng" algn="ctr">
              <a:noFill/>
              <a:prstDash val="solid"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/>
            <a:p>
              <a:pPr algn="ctr" defTabSz="1042872">
                <a:defRPr/>
              </a:pPr>
              <a:endParaRPr lang="ko-KR" altLang="en-US">
                <a:solidFill>
                  <a:prstClr val="white"/>
                </a:solidFill>
                <a:latin typeface="맑은 고딕"/>
              </a:endParaRPr>
            </a:p>
          </p:txBody>
        </p:sp>
        <p:sp>
          <p:nvSpPr>
            <p:cNvPr id="67" name="이등변 삼각형 66"/>
            <p:cNvSpPr/>
            <p:nvPr/>
          </p:nvSpPr>
          <p:spPr>
            <a:xfrm flipV="1">
              <a:off x="374650" y="1947829"/>
              <a:ext cx="125413" cy="71438"/>
            </a:xfrm>
            <a:prstGeom prst="triangle">
              <a:avLst>
                <a:gd name="adj" fmla="val 100000"/>
              </a:avLst>
            </a:prstGeom>
            <a:solidFill>
              <a:srgbClr val="306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 anchor="ctr"/>
            <a:lstStyle/>
            <a:p>
              <a:pPr algn="ctr" defTabSz="1042872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직사각형 69"/>
          <p:cNvSpPr/>
          <p:nvPr/>
        </p:nvSpPr>
        <p:spPr>
          <a:xfrm>
            <a:off x="431960" y="1998191"/>
            <a:ext cx="4860626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제</a:t>
            </a:r>
            <a:r>
              <a:rPr lang="en-US" altLang="ko-KR" sz="1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12</a:t>
            </a:r>
            <a:r>
              <a:rPr lang="ko-KR" altLang="en-US" sz="1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조</a:t>
            </a:r>
            <a:r>
              <a:rPr lang="en-US" altLang="ko-KR" sz="1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1600" b="1" dirty="0" err="1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공직자등의</a:t>
            </a:r>
            <a:r>
              <a:rPr lang="ko-KR" altLang="en-US" sz="1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부정청탁 등 방지에 관한 업무의 총괄</a:t>
            </a:r>
            <a:r>
              <a:rPr lang="en-US" altLang="ko-KR" sz="1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)</a:t>
            </a:r>
            <a:endParaRPr lang="ko-KR" altLang="en-US" sz="16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70243" y="2559592"/>
            <a:ext cx="8352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kumimoji="1" lang="ko-KR" altLang="en-US" sz="160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국민권익위원회는 이 법에 따른 다음 각 호의 사항에 관한 업무를 관장한다</a:t>
            </a:r>
            <a:r>
              <a:rPr kumimoji="1" lang="en-US" altLang="ko-KR" sz="160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kumimoji="1" lang="en-US" altLang="ko-KR" sz="1600" b="1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4" name="그룹 18"/>
          <p:cNvGrpSpPr/>
          <p:nvPr/>
        </p:nvGrpSpPr>
        <p:grpSpPr>
          <a:xfrm>
            <a:off x="488293" y="3111385"/>
            <a:ext cx="8273152" cy="2445025"/>
            <a:chOff x="730898" y="2420888"/>
            <a:chExt cx="7685314" cy="2445025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730898" y="2420888"/>
              <a:ext cx="7685314" cy="244502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dist="38100" dir="5400000" algn="t" rotWithShape="0">
                <a:prstClr val="black">
                  <a:alpha val="14000"/>
                </a:prstClr>
              </a:outerShdw>
            </a:effectLst>
          </p:spPr>
          <p:txBody>
            <a:bodyPr wrap="none" tIns="72000" anchor="ctr" anchorCtr="0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endParaRPr lang="ko-KR" altLang="en-US" sz="1400" b="1">
                <a:solidFill>
                  <a:prstClr val="black"/>
                </a:solidFill>
                <a:latin typeface="맑은 고딕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17170" y="2641874"/>
              <a:ext cx="745627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1463" indent="-271463" algn="just" fontAlgn="base"/>
              <a:r>
                <a:rPr kumimoji="1" lang="en-US" altLang="ko-KR" sz="1400" b="1" spc="-15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1. </a:t>
              </a:r>
              <a:r>
                <a:rPr kumimoji="1" lang="ko-KR" altLang="en-US" sz="1400" b="1" spc="-15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부정청탁의 금지 및 금품등의 수수 금지</a:t>
              </a:r>
              <a:r>
                <a:rPr kumimoji="1" lang="ko-KR" altLang="en-US" sz="1400" b="1" spc="-150" dirty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ㆍ</a:t>
              </a:r>
              <a:r>
                <a:rPr kumimoji="1" lang="ko-KR" altLang="en-US" sz="1400" b="1" spc="-15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제한 등에</a:t>
              </a:r>
              <a:r>
                <a:rPr kumimoji="1" lang="ko-KR" altLang="en-US" sz="1400" b="1" spc="-150" dirty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관한 </a:t>
              </a:r>
              <a:r>
                <a:rPr kumimoji="1" lang="ko-KR" altLang="en-US" sz="1400" b="1" spc="-15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제도개선 및 교육</a:t>
              </a:r>
              <a:r>
                <a:rPr kumimoji="1" lang="ko-KR" altLang="en-US" sz="1400" b="1" dirty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ㆍ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홍보계획의 수립</a:t>
              </a:r>
              <a:r>
                <a:rPr kumimoji="1" lang="ko-KR" altLang="en-US" sz="1400" b="1" dirty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및 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시행</a:t>
              </a:r>
            </a:p>
            <a:p>
              <a:pPr marL="271463" indent="-271463" algn="just" fontAlgn="base"/>
              <a:endParaRPr kumimoji="1" lang="en-US" altLang="ko-KR" sz="14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59595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71463" indent="-271463" algn="just" fontAlgn="base"/>
              <a:r>
                <a:rPr kumimoji="1" lang="en-US" altLang="ko-KR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2. 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부정청탁 등에 관한 유형</a:t>
              </a:r>
              <a:r>
                <a:rPr kumimoji="1" lang="en-US" altLang="ko-KR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판단기준 및 그 예방 조치 등에 관한 기준의 작성 및 보급</a:t>
              </a:r>
            </a:p>
            <a:p>
              <a:pPr marL="271463" indent="-271463" algn="just" fontAlgn="base"/>
              <a:endParaRPr kumimoji="1" lang="en-US" altLang="ko-KR" sz="14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59595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71463" indent="-271463" algn="just" fontAlgn="base"/>
              <a:r>
                <a:rPr kumimoji="1" lang="en-US" altLang="ko-KR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3. 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부정청탁 등에 대한 신고 등의 </a:t>
              </a:r>
              <a:r>
                <a:rPr kumimoji="1" lang="ko-KR" altLang="en-US" sz="1400" b="1" dirty="0" err="1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안내ㆍ상담ㆍ접수ㆍ처리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등</a:t>
              </a:r>
            </a:p>
            <a:p>
              <a:pPr marL="271463" indent="-271463" algn="just" fontAlgn="base"/>
              <a:endParaRPr kumimoji="1" lang="en-US" altLang="ko-KR" sz="14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59595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71463" indent="-271463" algn="just" fontAlgn="base"/>
              <a:r>
                <a:rPr kumimoji="1" lang="en-US" altLang="ko-KR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4. 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신고자 등에 대한 보호 및 보상</a:t>
              </a:r>
            </a:p>
            <a:p>
              <a:pPr marL="271463" indent="-271463" algn="just" fontAlgn="base"/>
              <a:endParaRPr kumimoji="1" lang="en-US" altLang="ko-KR" sz="14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59595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71463" indent="-271463" algn="just" fontAlgn="base"/>
              <a:r>
                <a:rPr kumimoji="1" lang="en-US" altLang="ko-KR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5. 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</a:t>
              </a:r>
              <a:r>
                <a:rPr kumimoji="1" lang="en-US" altLang="ko-KR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호부터 제</a:t>
              </a:r>
              <a:r>
                <a:rPr kumimoji="1" lang="en-US" altLang="ko-KR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4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rgbClr val="595959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호까지의 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업무 수행에 필요한 실태조사 및 자료의 </a:t>
              </a:r>
              <a:r>
                <a:rPr kumimoji="1" lang="ko-KR" altLang="en-US" sz="1400" b="1" dirty="0" err="1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수집ㆍ관리ㆍ분석</a:t>
              </a:r>
              <a:r>
                <a:rPr kumimoji="1" lang="ko-KR" altLang="en-US" sz="1400" b="1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등</a:t>
              </a:r>
              <a:endParaRPr kumimoji="1" lang="ko-KR" altLang="en-US" sz="1400" b="1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735834" y="2420888"/>
              <a:ext cx="7680378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32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법적 근거 및 목적</a:t>
            </a:r>
            <a:endParaRPr lang="ko-KR" altLang="en-US" sz="32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사각형: 둥근 모서리 25"/>
          <p:cNvSpPr/>
          <p:nvPr/>
        </p:nvSpPr>
        <p:spPr>
          <a:xfrm>
            <a:off x="0" y="1051090"/>
            <a:ext cx="9144000" cy="575311"/>
          </a:xfrm>
          <a:prstGeom prst="roundRect">
            <a:avLst>
              <a:gd name="adj" fmla="val 789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55600" lvl="0" indent="-355600">
              <a:buClr>
                <a:srgbClr val="C6BF96"/>
              </a:buClr>
            </a:pPr>
            <a:r>
              <a:rPr lang="ko-KR" altLang="en-US" sz="2000" b="1" spc="-8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청탁금지법 제</a:t>
            </a:r>
            <a:r>
              <a:rPr lang="en-US" altLang="ko-KR" sz="2000" b="1" spc="-8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12</a:t>
            </a:r>
            <a:r>
              <a:rPr lang="ko-KR" altLang="en-US" sz="2000" b="1" spc="-8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 </a:t>
            </a:r>
            <a:r>
              <a:rPr lang="en-US" altLang="ko-KR" b="1" spc="-8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b="1" spc="-80" dirty="0" err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공직자등의</a:t>
            </a:r>
            <a:r>
              <a:rPr lang="ko-KR" altLang="en-US" b="1" spc="-8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부정청탁 등 방지에 관한 업무의 총괄</a:t>
            </a:r>
            <a:r>
              <a:rPr lang="en-US" altLang="ko-KR" b="1" spc="-80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endParaRPr lang="ko-KR" altLang="en-US" b="1" spc="-8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2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54546" y="71209"/>
            <a:ext cx="5209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및 </a:t>
            </a:r>
            <a:r>
              <a:rPr lang="ko-KR" altLang="en-US" sz="100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수수의 금지에 관한 법률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32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법적 근거 및 목적</a:t>
            </a:r>
            <a:endParaRPr lang="ko-KR" altLang="en-US" sz="32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사각형: 둥근 모서리 25"/>
          <p:cNvSpPr/>
          <p:nvPr/>
        </p:nvSpPr>
        <p:spPr>
          <a:xfrm>
            <a:off x="0" y="1051090"/>
            <a:ext cx="9144000" cy="575311"/>
          </a:xfrm>
          <a:prstGeom prst="roundRect">
            <a:avLst>
              <a:gd name="adj" fmla="val 789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55600" lvl="0" indent="-355600">
              <a:buClr>
                <a:srgbClr val="C6BF96"/>
              </a:buClr>
            </a:pPr>
            <a:r>
              <a:rPr lang="ko-KR" altLang="en-US" sz="2000" b="1" spc="-8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청탁금지법 제</a:t>
            </a:r>
            <a:r>
              <a:rPr lang="en-US" altLang="ko-KR" sz="2000" b="1" spc="-8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13</a:t>
            </a:r>
            <a:r>
              <a:rPr lang="ko-KR" altLang="en-US" sz="2000" b="1" spc="-8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 </a:t>
            </a:r>
            <a:r>
              <a:rPr lang="en-US" altLang="ko-KR" b="1" spc="-8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b="1" spc="-8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위반행위의 신고 등</a:t>
            </a:r>
            <a:r>
              <a:rPr lang="en-US" altLang="ko-KR" b="1" spc="-8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endParaRPr lang="ko-KR" altLang="en-US" b="1" spc="-8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382804" y="1895395"/>
            <a:ext cx="8404539" cy="3413723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8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  <a:gs pos="75000">
                <a:schemeClr val="bg1"/>
              </a:gs>
              <a:gs pos="25000">
                <a:schemeClr val="bg1"/>
              </a:gs>
              <a:gs pos="16000">
                <a:schemeClr val="bg1">
                  <a:lumMod val="95000"/>
                </a:schemeClr>
              </a:gs>
            </a:gsLst>
            <a:lin ang="0" scaled="0"/>
          </a:gradFill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5000"/>
              </a:prstClr>
            </a:outerShdw>
          </a:effectLst>
          <a:scene3d>
            <a:camera prst="orthographicFront"/>
            <a:lightRig rig="threePt" dir="t"/>
          </a:scene3d>
          <a:sp3d extrusionH="317500"/>
        </p:spPr>
        <p:txBody>
          <a:bodyPr anchor="ctr"/>
          <a:lstStyle/>
          <a:p>
            <a:pPr algn="ctr"/>
            <a:endParaRPr lang="ko-KR" altLang="en-US" b="1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</a:endParaRPr>
          </a:p>
        </p:txBody>
      </p:sp>
      <p:grpSp>
        <p:nvGrpSpPr>
          <p:cNvPr id="2" name="그룹 61"/>
          <p:cNvGrpSpPr/>
          <p:nvPr/>
        </p:nvGrpSpPr>
        <p:grpSpPr>
          <a:xfrm>
            <a:off x="264866" y="2033526"/>
            <a:ext cx="3021250" cy="375941"/>
            <a:chOff x="374648" y="1624763"/>
            <a:chExt cx="2811127" cy="394504"/>
          </a:xfrm>
        </p:grpSpPr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374648" y="1624763"/>
              <a:ext cx="2811127" cy="32306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1C90A0"/>
            </a:solidFill>
            <a:ln w="25400" cap="flat" cmpd="sng" algn="ctr">
              <a:noFill/>
              <a:prstDash val="solid"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/>
            <a:p>
              <a:pPr algn="ctr" defTabSz="1042872">
                <a:defRPr/>
              </a:pPr>
              <a:endParaRPr lang="ko-KR" altLang="en-US">
                <a:solidFill>
                  <a:prstClr val="white"/>
                </a:solidFill>
                <a:latin typeface="맑은 고딕"/>
              </a:endParaRPr>
            </a:p>
          </p:txBody>
        </p:sp>
        <p:sp>
          <p:nvSpPr>
            <p:cNvPr id="42" name="이등변 삼각형 41"/>
            <p:cNvSpPr/>
            <p:nvPr/>
          </p:nvSpPr>
          <p:spPr>
            <a:xfrm flipV="1">
              <a:off x="374650" y="1947829"/>
              <a:ext cx="125413" cy="71438"/>
            </a:xfrm>
            <a:prstGeom prst="triangle">
              <a:avLst>
                <a:gd name="adj" fmla="val 100000"/>
              </a:avLst>
            </a:prstGeom>
            <a:solidFill>
              <a:srgbClr val="306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 anchor="ctr"/>
            <a:lstStyle/>
            <a:p>
              <a:pPr algn="ctr" defTabSz="1042872">
                <a:defRPr/>
              </a:pPr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431960" y="1988829"/>
            <a:ext cx="2528256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제</a:t>
            </a:r>
            <a:r>
              <a:rPr lang="en-US" altLang="ko-KR" sz="1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13</a:t>
            </a:r>
            <a:r>
              <a:rPr lang="ko-KR" altLang="en-US" sz="1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조</a:t>
            </a:r>
            <a:r>
              <a:rPr lang="en-US" altLang="ko-KR" sz="1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1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위반행위의 신고 등</a:t>
            </a:r>
            <a:r>
              <a:rPr lang="en-US" altLang="ko-KR" sz="1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)</a:t>
            </a:r>
            <a:endParaRPr lang="ko-KR" altLang="en-US" sz="16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28596" y="2450702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" indent="-250825" algn="just" fontAlgn="base"/>
            <a:r>
              <a:rPr kumimoji="1" lang="ko-KR" altLang="en-US" sz="160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① 누구든지 이 법의 위반행위가 발생하였거나 발생하고 있다는 사실을 알게 된 경우에는 다음 각 호의 어느 하나에 해당하는 기관에 신고할 수 있다</a:t>
            </a:r>
            <a:r>
              <a:rPr kumimoji="1" lang="en-US" altLang="ko-KR" sz="160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45" name="모서리가 둥근 직사각형 44"/>
          <p:cNvSpPr/>
          <p:nvPr/>
        </p:nvSpPr>
        <p:spPr>
          <a:xfrm>
            <a:off x="744338" y="3176668"/>
            <a:ext cx="7828190" cy="17405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38100" dir="5400000" algn="t" rotWithShape="0">
              <a:prstClr val="black">
                <a:alpha val="14000"/>
              </a:prstClr>
            </a:outerShdw>
          </a:effectLst>
        </p:spPr>
        <p:txBody>
          <a:bodyPr wrap="none" tIns="72000" anchor="ctr" anchorCtr="0"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endParaRPr lang="ko-KR" altLang="en-US" sz="1200" b="1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945163" y="3299680"/>
            <a:ext cx="7308506" cy="133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 fontAlgn="base">
              <a:lnSpc>
                <a:spcPct val="150000"/>
              </a:lnSpc>
            </a:pPr>
            <a:r>
              <a:rPr kumimoji="1" lang="en-US" altLang="ko-KR" sz="16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59595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</a:t>
            </a:r>
            <a:r>
              <a:rPr kumimoji="1" lang="ko-KR" altLang="en-US" sz="16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59595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법의 위반행위가 발생한 </a:t>
            </a:r>
            <a:r>
              <a:rPr kumimoji="1" lang="ko-KR" altLang="en-US" sz="16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공공기관</a:t>
            </a:r>
            <a:r>
              <a:rPr kumimoji="1" lang="ko-KR" altLang="en-US" sz="16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59595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또는 그 </a:t>
            </a:r>
            <a:r>
              <a:rPr kumimoji="1" lang="ko-KR" altLang="en-US" sz="16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감독기관</a:t>
            </a:r>
          </a:p>
          <a:p>
            <a:pPr marL="271463" indent="-271463" algn="just" fontAlgn="base">
              <a:lnSpc>
                <a:spcPct val="150000"/>
              </a:lnSpc>
            </a:pPr>
            <a:endParaRPr kumimoji="1" lang="en-US" altLang="ko-KR" sz="400" b="1" dirty="0" smtClean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rgbClr val="595959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71463" indent="-271463" algn="just" fontAlgn="base">
              <a:lnSpc>
                <a:spcPct val="150000"/>
              </a:lnSpc>
            </a:pPr>
            <a:r>
              <a:rPr kumimoji="1" lang="en-US" altLang="ko-KR" sz="16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59595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</a:t>
            </a:r>
            <a:r>
              <a:rPr kumimoji="1" lang="ko-KR" altLang="en-US" sz="16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감사원</a:t>
            </a:r>
            <a:r>
              <a:rPr kumimoji="1" lang="ko-KR" altLang="en-US" sz="16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59595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또는 </a:t>
            </a:r>
            <a:r>
              <a:rPr kumimoji="1" lang="ko-KR" altLang="en-US" sz="16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수사기관</a:t>
            </a:r>
          </a:p>
          <a:p>
            <a:pPr marL="271463" indent="-271463" algn="just" fontAlgn="base">
              <a:lnSpc>
                <a:spcPct val="150000"/>
              </a:lnSpc>
            </a:pPr>
            <a:endParaRPr kumimoji="1" lang="en-US" altLang="ko-KR" sz="400" b="1" dirty="0" smtClean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rgbClr val="595959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71463" indent="-271463" algn="just" fontAlgn="base">
              <a:lnSpc>
                <a:spcPct val="150000"/>
              </a:lnSpc>
            </a:pPr>
            <a:r>
              <a:rPr kumimoji="1" lang="en-US" altLang="ko-KR" sz="16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59595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kumimoji="1" lang="ko-KR" altLang="en-US" sz="1600" b="1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국민권익위원회</a:t>
            </a:r>
            <a:endParaRPr kumimoji="1" lang="ko-KR" altLang="en-US" sz="1600" b="1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tx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749274" y="3176668"/>
            <a:ext cx="7823162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1112352" descr="EMB0000109c1c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919" y="1548881"/>
            <a:ext cx="8593362" cy="4170785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54546" y="71209"/>
            <a:ext cx="5209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부정청탁 및 </a:t>
            </a:r>
            <a:r>
              <a:rPr lang="ko-KR" altLang="en-US" sz="100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금품등</a:t>
            </a:r>
            <a:r>
              <a:rPr lang="ko-KR" altLang="en-US" sz="1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수수의 금지에 관한 법률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-9053" y="831792"/>
            <a:ext cx="9144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9429EF-7E9C-456B-888F-7B8E722276E0}"/>
              </a:ext>
            </a:extLst>
          </p:cNvPr>
          <p:cNvSpPr txBox="1"/>
          <p:nvPr/>
        </p:nvSpPr>
        <p:spPr>
          <a:xfrm>
            <a:off x="89411" y="216074"/>
            <a:ext cx="2946400" cy="468513"/>
          </a:xfrm>
          <a:prstGeom prst="rect">
            <a:avLst/>
          </a:prstGeom>
          <a:noFill/>
          <a:ln>
            <a:noFill/>
          </a:ln>
          <a:effectLst>
            <a:outerShdw blurRad="152400" dist="304800" sx="93000" sy="93000" algn="l" rotWithShape="0">
              <a:prstClr val="black">
                <a:alpha val="32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127000">
              <a:spcAft>
                <a:spcPts val="1200"/>
              </a:spcAft>
              <a:defRPr/>
            </a:pPr>
            <a:r>
              <a:rPr lang="ko-KR" altLang="en-US" sz="3200" b="1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3764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신고처리 도식</a:t>
            </a:r>
            <a:endParaRPr lang="ko-KR" altLang="en-US" sz="3200" b="1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003764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51832</TotalTime>
  <Words>4426</Words>
  <Application>Microsoft Office PowerPoint</Application>
  <PresentationFormat>화면 슬라이드 쇼(4:3)</PresentationFormat>
  <Paragraphs>1968</Paragraphs>
  <Slides>53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61" baseType="lpstr">
      <vt:lpstr>굴림</vt:lpstr>
      <vt:lpstr>Arial</vt:lpstr>
      <vt:lpstr>나눔바른고딕</vt:lpstr>
      <vt:lpstr>휴먼고딕</vt:lpstr>
      <vt:lpstr>HY헤드라인M</vt:lpstr>
      <vt:lpstr>맑은 고딕</vt:lpstr>
      <vt:lpstr>KoPub돋움체 Bold</vt:lpstr>
      <vt:lpstr>Office 테마</vt:lpstr>
      <vt:lpstr>PowerPoint 프레젠테이션</vt:lpstr>
      <vt:lpstr>             국민권익위원회 청탁금지제도과-133~4(2023. 1. 31.)호 청탁금지법 위반신고 접수·처리 및 운영현황 제출 요청</vt:lpstr>
      <vt:lpstr>PowerPoint 프레젠테이션</vt:lpstr>
      <vt:lpstr>PowerPoint 프레젠테이션</vt:lpstr>
      <vt:lpstr>주요 변동 사항</vt:lpstr>
      <vt:lpstr>주요 변동 사항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company ptwiz</dc:creator>
  <cp:lastModifiedBy>user</cp:lastModifiedBy>
  <cp:revision>4774</cp:revision>
  <cp:lastPrinted>2023-01-31T05:45:32Z</cp:lastPrinted>
  <dcterms:created xsi:type="dcterms:W3CDTF">2015-05-12T01:31:20Z</dcterms:created>
  <dcterms:modified xsi:type="dcterms:W3CDTF">2023-02-07T06:18:11Z</dcterms:modified>
</cp:coreProperties>
</file>